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56"/>
  </p:notesMasterIdLst>
  <p:handoutMasterIdLst>
    <p:handoutMasterId r:id="rId57"/>
  </p:handoutMasterIdLst>
  <p:sldIdLst>
    <p:sldId id="278" r:id="rId6"/>
    <p:sldId id="269" r:id="rId7"/>
    <p:sldId id="272" r:id="rId8"/>
    <p:sldId id="357" r:id="rId9"/>
    <p:sldId id="359" r:id="rId10"/>
    <p:sldId id="430" r:id="rId11"/>
    <p:sldId id="431" r:id="rId12"/>
    <p:sldId id="432" r:id="rId13"/>
    <p:sldId id="433" r:id="rId14"/>
    <p:sldId id="434" r:id="rId15"/>
    <p:sldId id="435" r:id="rId16"/>
    <p:sldId id="440" r:id="rId17"/>
    <p:sldId id="441" r:id="rId18"/>
    <p:sldId id="370" r:id="rId19"/>
    <p:sldId id="371" r:id="rId20"/>
    <p:sldId id="372" r:id="rId21"/>
    <p:sldId id="447" r:id="rId22"/>
    <p:sldId id="427" r:id="rId23"/>
    <p:sldId id="448" r:id="rId24"/>
    <p:sldId id="426" r:id="rId25"/>
    <p:sldId id="404" r:id="rId26"/>
    <p:sldId id="360" r:id="rId27"/>
    <p:sldId id="442" r:id="rId28"/>
    <p:sldId id="436" r:id="rId29"/>
    <p:sldId id="437" r:id="rId30"/>
    <p:sldId id="438" r:id="rId31"/>
    <p:sldId id="439" r:id="rId32"/>
    <p:sldId id="413" r:id="rId33"/>
    <p:sldId id="414" r:id="rId34"/>
    <p:sldId id="415" r:id="rId35"/>
    <p:sldId id="416" r:id="rId36"/>
    <p:sldId id="417" r:id="rId37"/>
    <p:sldId id="443" r:id="rId38"/>
    <p:sldId id="444" r:id="rId39"/>
    <p:sldId id="445" r:id="rId40"/>
    <p:sldId id="446" r:id="rId41"/>
    <p:sldId id="421" r:id="rId42"/>
    <p:sldId id="422" r:id="rId43"/>
    <p:sldId id="423" r:id="rId44"/>
    <p:sldId id="424" r:id="rId45"/>
    <p:sldId id="425" r:id="rId46"/>
    <p:sldId id="395" r:id="rId47"/>
    <p:sldId id="396" r:id="rId48"/>
    <p:sldId id="397" r:id="rId49"/>
    <p:sldId id="398" r:id="rId50"/>
    <p:sldId id="399" r:id="rId51"/>
    <p:sldId id="412" r:id="rId52"/>
    <p:sldId id="400" r:id="rId53"/>
    <p:sldId id="411" r:id="rId54"/>
    <p:sldId id="410" r:id="rId55"/>
  </p:sldIdLst>
  <p:sldSz cx="9144000" cy="6858000" type="screen4x3"/>
  <p:notesSz cx="6858000" cy="9144000"/>
  <p:embeddedFontLst>
    <p:embeddedFont>
      <p:font typeface="Arial Narrow" panose="020B0606020202030204" pitchFamily="3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Lst>
  <p:custDataLst>
    <p:tags r:id="rId66"/>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76">
          <p15:clr>
            <a:srgbClr val="A4A3A4"/>
          </p15:clr>
        </p15:guide>
        <p15:guide id="2" orient="horz" pos="144">
          <p15:clr>
            <a:srgbClr val="A4A3A4"/>
          </p15:clr>
        </p15:guide>
        <p15:guide id="3" orient="horz" pos="2256">
          <p15:clr>
            <a:srgbClr val="A4A3A4"/>
          </p15:clr>
        </p15:guide>
        <p15:guide id="4" orient="horz" pos="4064">
          <p15:clr>
            <a:srgbClr val="A4A3A4"/>
          </p15:clr>
        </p15:guide>
        <p15:guide id="5" pos="2880">
          <p15:clr>
            <a:srgbClr val="A4A3A4"/>
          </p15:clr>
        </p15:guide>
        <p15:guide id="6" pos="144">
          <p15:clr>
            <a:srgbClr val="A4A3A4"/>
          </p15:clr>
        </p15:guide>
        <p15:guide id="7" pos="56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Martin Reck" initials="" lastIdx="9" clrIdx="1"/>
  <p:cmAuthor id="2" name="Clare Wheatcroft" initials="C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075"/>
    <a:srgbClr val="03469C"/>
    <a:srgbClr val="0066FF"/>
    <a:srgbClr val="FF66CC"/>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5" autoAdjust="0"/>
    <p:restoredTop sz="95020" autoAdjust="0"/>
  </p:normalViewPr>
  <p:slideViewPr>
    <p:cSldViewPr snapToGrid="0" showGuides="1">
      <p:cViewPr>
        <p:scale>
          <a:sx n="80" d="100"/>
          <a:sy n="80" d="100"/>
        </p:scale>
        <p:origin x="1344" y="10"/>
      </p:cViewPr>
      <p:guideLst>
        <p:guide orient="horz" pos="4176"/>
        <p:guide orient="horz" pos="144"/>
        <p:guide orient="horz" pos="2256"/>
        <p:guide orient="horz" pos="4064"/>
        <p:guide pos="2880"/>
        <p:guide pos="144"/>
        <p:guide pos="5616"/>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6.fntdata"/><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1.fntdata"/><Relationship Id="rId66"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2.fntdata"/><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5.fntdata"/><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182242781191628E-2"/>
          <c:y val="2.7929625984251968E-2"/>
          <c:w val="0.90181775721880841"/>
          <c:h val="0.91289074803149606"/>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B050"/>
              </a:solidFill>
            </c:spPr>
            <c:extLst>
              <c:ext xmlns:c16="http://schemas.microsoft.com/office/drawing/2014/chart" uri="{C3380CC4-5D6E-409C-BE32-E72D297353CC}">
                <c16:uniqueId val="{00000001-F939-468B-8DFD-1F4EF17A0E4D}"/>
              </c:ext>
            </c:extLst>
          </c:dPt>
          <c:dPt>
            <c:idx val="1"/>
            <c:invertIfNegative val="0"/>
            <c:bubble3D val="0"/>
            <c:spPr>
              <a:solidFill>
                <a:schemeClr val="accent1"/>
              </a:solidFill>
            </c:spPr>
            <c:extLst>
              <c:ext xmlns:c16="http://schemas.microsoft.com/office/drawing/2014/chart" uri="{C3380CC4-5D6E-409C-BE32-E72D297353CC}">
                <c16:uniqueId val="{00000003-F939-468B-8DFD-1F4EF17A0E4D}"/>
              </c:ext>
            </c:extLst>
          </c:dPt>
          <c:dPt>
            <c:idx val="2"/>
            <c:invertIfNegative val="0"/>
            <c:bubble3D val="0"/>
            <c:spPr>
              <a:solidFill>
                <a:schemeClr val="accent1"/>
              </a:solidFill>
            </c:spPr>
            <c:extLst>
              <c:ext xmlns:c16="http://schemas.microsoft.com/office/drawing/2014/chart" uri="{C3380CC4-5D6E-409C-BE32-E72D297353CC}">
                <c16:uniqueId val="{00000005-F939-468B-8DFD-1F4EF17A0E4D}"/>
              </c:ext>
            </c:extLst>
          </c:dPt>
          <c:dPt>
            <c:idx val="3"/>
            <c:invertIfNegative val="0"/>
            <c:bubble3D val="0"/>
            <c:spPr>
              <a:solidFill>
                <a:srgbClr val="00B050"/>
              </a:solidFill>
            </c:spPr>
            <c:extLst>
              <c:ext xmlns:c16="http://schemas.microsoft.com/office/drawing/2014/chart" uri="{C3380CC4-5D6E-409C-BE32-E72D297353CC}">
                <c16:uniqueId val="{00000007-F939-468B-8DFD-1F4EF17A0E4D}"/>
              </c:ext>
            </c:extLst>
          </c:dPt>
          <c:dPt>
            <c:idx val="6"/>
            <c:invertIfNegative val="0"/>
            <c:bubble3D val="0"/>
            <c:spPr>
              <a:solidFill>
                <a:schemeClr val="accent2"/>
              </a:solidFill>
            </c:spPr>
            <c:extLst>
              <c:ext xmlns:c16="http://schemas.microsoft.com/office/drawing/2014/chart" uri="{C3380CC4-5D6E-409C-BE32-E72D297353CC}">
                <c16:uniqueId val="{00000009-F939-468B-8DFD-1F4EF17A0E4D}"/>
              </c:ext>
            </c:extLst>
          </c:dPt>
          <c:dPt>
            <c:idx val="8"/>
            <c:invertIfNegative val="0"/>
            <c:bubble3D val="0"/>
            <c:spPr>
              <a:solidFill>
                <a:srgbClr val="00B050"/>
              </a:solidFill>
            </c:spPr>
            <c:extLst>
              <c:ext xmlns:c16="http://schemas.microsoft.com/office/drawing/2014/chart" uri="{C3380CC4-5D6E-409C-BE32-E72D297353CC}">
                <c16:uniqueId val="{0000000B-F939-468B-8DFD-1F4EF17A0E4D}"/>
              </c:ext>
            </c:extLst>
          </c:dPt>
          <c:dPt>
            <c:idx val="9"/>
            <c:invertIfNegative val="0"/>
            <c:bubble3D val="0"/>
            <c:spPr>
              <a:solidFill>
                <a:schemeClr val="accent2"/>
              </a:solidFill>
            </c:spPr>
            <c:extLst>
              <c:ext xmlns:c16="http://schemas.microsoft.com/office/drawing/2014/chart" uri="{C3380CC4-5D6E-409C-BE32-E72D297353CC}">
                <c16:uniqueId val="{0000000D-F939-468B-8DFD-1F4EF17A0E4D}"/>
              </c:ext>
            </c:extLst>
          </c:dPt>
          <c:dPt>
            <c:idx val="10"/>
            <c:invertIfNegative val="0"/>
            <c:bubble3D val="0"/>
            <c:spPr>
              <a:solidFill>
                <a:srgbClr val="00B050"/>
              </a:solidFill>
            </c:spPr>
            <c:extLst>
              <c:ext xmlns:c16="http://schemas.microsoft.com/office/drawing/2014/chart" uri="{C3380CC4-5D6E-409C-BE32-E72D297353CC}">
                <c16:uniqueId val="{0000000F-F939-468B-8DFD-1F4EF17A0E4D}"/>
              </c:ext>
            </c:extLst>
          </c:dPt>
          <c:dPt>
            <c:idx val="11"/>
            <c:invertIfNegative val="0"/>
            <c:bubble3D val="0"/>
            <c:spPr>
              <a:solidFill>
                <a:srgbClr val="00B050"/>
              </a:solidFill>
            </c:spPr>
            <c:extLst>
              <c:ext xmlns:c16="http://schemas.microsoft.com/office/drawing/2014/chart" uri="{C3380CC4-5D6E-409C-BE32-E72D297353CC}">
                <c16:uniqueId val="{00000011-F939-468B-8DFD-1F4EF17A0E4D}"/>
              </c:ext>
            </c:extLst>
          </c:dPt>
          <c:dPt>
            <c:idx val="12"/>
            <c:invertIfNegative val="0"/>
            <c:bubble3D val="0"/>
            <c:spPr>
              <a:solidFill>
                <a:srgbClr val="00B050"/>
              </a:solidFill>
            </c:spPr>
            <c:extLst>
              <c:ext xmlns:c16="http://schemas.microsoft.com/office/drawing/2014/chart" uri="{C3380CC4-5D6E-409C-BE32-E72D297353CC}">
                <c16:uniqueId val="{00000013-F939-468B-8DFD-1F4EF17A0E4D}"/>
              </c:ext>
            </c:extLst>
          </c:dPt>
          <c:dPt>
            <c:idx val="13"/>
            <c:invertIfNegative val="0"/>
            <c:bubble3D val="0"/>
            <c:spPr>
              <a:solidFill>
                <a:schemeClr val="accent2"/>
              </a:solidFill>
            </c:spPr>
            <c:extLst>
              <c:ext xmlns:c16="http://schemas.microsoft.com/office/drawing/2014/chart" uri="{C3380CC4-5D6E-409C-BE32-E72D297353CC}">
                <c16:uniqueId val="{00000015-F939-468B-8DFD-1F4EF17A0E4D}"/>
              </c:ext>
            </c:extLst>
          </c:dPt>
          <c:dPt>
            <c:idx val="14"/>
            <c:invertIfNegative val="0"/>
            <c:bubble3D val="0"/>
            <c:spPr>
              <a:solidFill>
                <a:srgbClr val="00B050"/>
              </a:solidFill>
            </c:spPr>
            <c:extLst>
              <c:ext xmlns:c16="http://schemas.microsoft.com/office/drawing/2014/chart" uri="{C3380CC4-5D6E-409C-BE32-E72D297353CC}">
                <c16:uniqueId val="{00000017-F939-468B-8DFD-1F4EF17A0E4D}"/>
              </c:ext>
            </c:extLst>
          </c:dPt>
          <c:dPt>
            <c:idx val="15"/>
            <c:invertIfNegative val="0"/>
            <c:bubble3D val="0"/>
            <c:spPr>
              <a:solidFill>
                <a:srgbClr val="00B050"/>
              </a:solidFill>
            </c:spPr>
            <c:extLst>
              <c:ext xmlns:c16="http://schemas.microsoft.com/office/drawing/2014/chart" uri="{C3380CC4-5D6E-409C-BE32-E72D297353CC}">
                <c16:uniqueId val="{00000019-F939-468B-8DFD-1F4EF17A0E4D}"/>
              </c:ext>
            </c:extLst>
          </c:dPt>
          <c:dPt>
            <c:idx val="16"/>
            <c:invertIfNegative val="0"/>
            <c:bubble3D val="0"/>
            <c:spPr>
              <a:solidFill>
                <a:srgbClr val="00B050"/>
              </a:solidFill>
            </c:spPr>
            <c:extLst>
              <c:ext xmlns:c16="http://schemas.microsoft.com/office/drawing/2014/chart" uri="{C3380CC4-5D6E-409C-BE32-E72D297353CC}">
                <c16:uniqueId val="{0000001B-F939-468B-8DFD-1F4EF17A0E4D}"/>
              </c:ext>
            </c:extLst>
          </c:dPt>
          <c:dPt>
            <c:idx val="17"/>
            <c:invertIfNegative val="0"/>
            <c:bubble3D val="0"/>
            <c:spPr>
              <a:solidFill>
                <a:schemeClr val="accent1"/>
              </a:solidFill>
            </c:spPr>
            <c:extLst>
              <c:ext xmlns:c16="http://schemas.microsoft.com/office/drawing/2014/chart" uri="{C3380CC4-5D6E-409C-BE32-E72D297353CC}">
                <c16:uniqueId val="{0000001D-F939-468B-8DFD-1F4EF17A0E4D}"/>
              </c:ext>
            </c:extLst>
          </c:dPt>
          <c:dPt>
            <c:idx val="19"/>
            <c:invertIfNegative val="0"/>
            <c:bubble3D val="0"/>
            <c:spPr>
              <a:solidFill>
                <a:schemeClr val="accent2"/>
              </a:solidFill>
            </c:spPr>
            <c:extLst>
              <c:ext xmlns:c16="http://schemas.microsoft.com/office/drawing/2014/chart" uri="{C3380CC4-5D6E-409C-BE32-E72D297353CC}">
                <c16:uniqueId val="{0000001F-F939-468B-8DFD-1F4EF17A0E4D}"/>
              </c:ext>
            </c:extLst>
          </c:dPt>
          <c:dPt>
            <c:idx val="21"/>
            <c:invertIfNegative val="0"/>
            <c:bubble3D val="0"/>
            <c:spPr>
              <a:solidFill>
                <a:srgbClr val="00B050"/>
              </a:solidFill>
            </c:spPr>
            <c:extLst>
              <c:ext xmlns:c16="http://schemas.microsoft.com/office/drawing/2014/chart" uri="{C3380CC4-5D6E-409C-BE32-E72D297353CC}">
                <c16:uniqueId val="{00000021-F939-468B-8DFD-1F4EF17A0E4D}"/>
              </c:ext>
            </c:extLst>
          </c:dPt>
          <c:dPt>
            <c:idx val="22"/>
            <c:invertIfNegative val="0"/>
            <c:bubble3D val="0"/>
            <c:spPr>
              <a:solidFill>
                <a:srgbClr val="00B050"/>
              </a:solidFill>
            </c:spPr>
            <c:extLst>
              <c:ext xmlns:c16="http://schemas.microsoft.com/office/drawing/2014/chart" uri="{C3380CC4-5D6E-409C-BE32-E72D297353CC}">
                <c16:uniqueId val="{00000023-F939-468B-8DFD-1F4EF17A0E4D}"/>
              </c:ext>
            </c:extLst>
          </c:dPt>
          <c:dPt>
            <c:idx val="23"/>
            <c:invertIfNegative val="0"/>
            <c:bubble3D val="0"/>
            <c:spPr>
              <a:solidFill>
                <a:srgbClr val="00B050"/>
              </a:solidFill>
            </c:spPr>
            <c:extLst>
              <c:ext xmlns:c16="http://schemas.microsoft.com/office/drawing/2014/chart" uri="{C3380CC4-5D6E-409C-BE32-E72D297353CC}">
                <c16:uniqueId val="{00000025-F939-468B-8DFD-1F4EF17A0E4D}"/>
              </c:ext>
            </c:extLst>
          </c:dPt>
          <c:dPt>
            <c:idx val="27"/>
            <c:invertIfNegative val="0"/>
            <c:bubble3D val="0"/>
            <c:spPr>
              <a:solidFill>
                <a:srgbClr val="00B050"/>
              </a:solidFill>
            </c:spPr>
            <c:extLst>
              <c:ext xmlns:c16="http://schemas.microsoft.com/office/drawing/2014/chart" uri="{C3380CC4-5D6E-409C-BE32-E72D297353CC}">
                <c16:uniqueId val="{00000027-F939-468B-8DFD-1F4EF17A0E4D}"/>
              </c:ext>
            </c:extLst>
          </c:dPt>
          <c:cat>
            <c:numRef>
              <c:f>Sheet1!$A$2:$A$25</c:f>
              <c:numCache>
                <c:formatCode>General</c:formatCode>
                <c:ptCount val="24"/>
              </c:numCache>
            </c:numRef>
          </c:cat>
          <c:val>
            <c:numRef>
              <c:f>Sheet1!$B$2:$B$25</c:f>
              <c:numCache>
                <c:formatCode>General</c:formatCode>
                <c:ptCount val="24"/>
                <c:pt idx="0">
                  <c:v>28</c:v>
                </c:pt>
                <c:pt idx="1">
                  <c:v>25</c:v>
                </c:pt>
                <c:pt idx="2">
                  <c:v>20</c:v>
                </c:pt>
                <c:pt idx="3">
                  <c:v>20</c:v>
                </c:pt>
                <c:pt idx="4">
                  <c:v>15</c:v>
                </c:pt>
                <c:pt idx="5">
                  <c:v>5</c:v>
                </c:pt>
                <c:pt idx="6">
                  <c:v>-3</c:v>
                </c:pt>
                <c:pt idx="7">
                  <c:v>-14</c:v>
                </c:pt>
                <c:pt idx="8">
                  <c:v>-15</c:v>
                </c:pt>
                <c:pt idx="9">
                  <c:v>-20</c:v>
                </c:pt>
                <c:pt idx="10">
                  <c:v>-22</c:v>
                </c:pt>
                <c:pt idx="11">
                  <c:v>-29</c:v>
                </c:pt>
                <c:pt idx="12">
                  <c:v>-32</c:v>
                </c:pt>
                <c:pt idx="13">
                  <c:v>-32</c:v>
                </c:pt>
                <c:pt idx="14">
                  <c:v>-35</c:v>
                </c:pt>
                <c:pt idx="15">
                  <c:v>-37</c:v>
                </c:pt>
                <c:pt idx="16">
                  <c:v>-37</c:v>
                </c:pt>
                <c:pt idx="17">
                  <c:v>-40</c:v>
                </c:pt>
                <c:pt idx="18">
                  <c:v>-40</c:v>
                </c:pt>
                <c:pt idx="19">
                  <c:v>-43</c:v>
                </c:pt>
                <c:pt idx="20">
                  <c:v>-47</c:v>
                </c:pt>
                <c:pt idx="21">
                  <c:v>-52</c:v>
                </c:pt>
                <c:pt idx="22">
                  <c:v>-57</c:v>
                </c:pt>
                <c:pt idx="23">
                  <c:v>-80</c:v>
                </c:pt>
              </c:numCache>
            </c:numRef>
          </c:val>
          <c:extLst>
            <c:ext xmlns:c16="http://schemas.microsoft.com/office/drawing/2014/chart" uri="{C3380CC4-5D6E-409C-BE32-E72D297353CC}">
              <c16:uniqueId val="{00000028-F939-468B-8DFD-1F4EF17A0E4D}"/>
            </c:ext>
          </c:extLst>
        </c:ser>
        <c:ser>
          <c:idx val="1"/>
          <c:order val="1"/>
          <c:tx>
            <c:strRef>
              <c:f>Sheet1!$C$1</c:f>
              <c:strCache>
                <c:ptCount val="1"/>
                <c:pt idx="0">
                  <c:v>Column1</c:v>
                </c:pt>
              </c:strCache>
            </c:strRef>
          </c:tx>
          <c:invertIfNegative val="0"/>
          <c:cat>
            <c:numRef>
              <c:f>Sheet1!$A$2:$A$25</c:f>
              <c:numCache>
                <c:formatCode>General</c:formatCode>
                <c:ptCount val="24"/>
              </c:numCache>
            </c:numRef>
          </c:cat>
          <c:val>
            <c:numRef>
              <c:f>Sheet1!$C$2:$C$25</c:f>
              <c:numCache>
                <c:formatCode>General</c:formatCode>
                <c:ptCount val="24"/>
              </c:numCache>
            </c:numRef>
          </c:val>
          <c:extLst>
            <c:ext xmlns:c16="http://schemas.microsoft.com/office/drawing/2014/chart" uri="{C3380CC4-5D6E-409C-BE32-E72D297353CC}">
              <c16:uniqueId val="{00000029-F939-468B-8DFD-1F4EF17A0E4D}"/>
            </c:ext>
          </c:extLst>
        </c:ser>
        <c:ser>
          <c:idx val="2"/>
          <c:order val="2"/>
          <c:tx>
            <c:strRef>
              <c:f>Sheet1!$D$1</c:f>
              <c:strCache>
                <c:ptCount val="1"/>
                <c:pt idx="0">
                  <c:v>Column2</c:v>
                </c:pt>
              </c:strCache>
            </c:strRef>
          </c:tx>
          <c:invertIfNegative val="0"/>
          <c:cat>
            <c:numRef>
              <c:f>Sheet1!$A$2:$A$25</c:f>
              <c:numCache>
                <c:formatCode>General</c:formatCode>
                <c:ptCount val="24"/>
              </c:numCache>
            </c:numRef>
          </c:cat>
          <c:val>
            <c:numRef>
              <c:f>Sheet1!$D$2:$D$25</c:f>
              <c:numCache>
                <c:formatCode>General</c:formatCode>
                <c:ptCount val="24"/>
              </c:numCache>
            </c:numRef>
          </c:val>
          <c:extLst>
            <c:ext xmlns:c16="http://schemas.microsoft.com/office/drawing/2014/chart" uri="{C3380CC4-5D6E-409C-BE32-E72D297353CC}">
              <c16:uniqueId val="{0000002A-F939-468B-8DFD-1F4EF17A0E4D}"/>
            </c:ext>
          </c:extLst>
        </c:ser>
        <c:dLbls>
          <c:showLegendKey val="0"/>
          <c:showVal val="0"/>
          <c:showCatName val="0"/>
          <c:showSerName val="0"/>
          <c:showPercent val="0"/>
          <c:showBubbleSize val="0"/>
        </c:dLbls>
        <c:gapWidth val="36"/>
        <c:overlap val="100"/>
        <c:axId val="64038400"/>
        <c:axId val="64039936"/>
      </c:barChart>
      <c:catAx>
        <c:axId val="64038400"/>
        <c:scaling>
          <c:orientation val="minMax"/>
        </c:scaling>
        <c:delete val="0"/>
        <c:axPos val="b"/>
        <c:numFmt formatCode="General" sourceLinked="1"/>
        <c:majorTickMark val="none"/>
        <c:minorTickMark val="none"/>
        <c:tickLblPos val="nextTo"/>
        <c:crossAx val="64039936"/>
        <c:crosses val="autoZero"/>
        <c:auto val="1"/>
        <c:lblAlgn val="ctr"/>
        <c:lblOffset val="100"/>
        <c:noMultiLvlLbl val="0"/>
      </c:catAx>
      <c:valAx>
        <c:axId val="64039936"/>
        <c:scaling>
          <c:orientation val="minMax"/>
          <c:max val="45"/>
          <c:min val="-90"/>
        </c:scaling>
        <c:delete val="0"/>
        <c:axPos val="l"/>
        <c:numFmt formatCode="General" sourceLinked="1"/>
        <c:majorTickMark val="out"/>
        <c:minorTickMark val="none"/>
        <c:tickLblPos val="nextTo"/>
        <c:txPr>
          <a:bodyPr/>
          <a:lstStyle/>
          <a:p>
            <a:pPr>
              <a:defRPr sz="1600"/>
            </a:pPr>
            <a:endParaRPr lang="zh-CN"/>
          </a:p>
        </c:txPr>
        <c:crossAx val="64038400"/>
        <c:crosses val="autoZero"/>
        <c:crossBetween val="between"/>
        <c:majorUnit val="15"/>
      </c:valAx>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1822427811916E-2"/>
          <c:y val="2.7929625984251999E-2"/>
          <c:w val="0.90181775721880897"/>
          <c:h val="0.91289074803149595"/>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tx1">
                  <a:lumMod val="60000"/>
                  <a:lumOff val="40000"/>
                </a:schemeClr>
              </a:solidFill>
            </c:spPr>
            <c:extLst>
              <c:ext xmlns:c16="http://schemas.microsoft.com/office/drawing/2014/chart" uri="{C3380CC4-5D6E-409C-BE32-E72D297353CC}">
                <c16:uniqueId val="{00000001-6FA5-48D8-A38F-E4E914B276D1}"/>
              </c:ext>
            </c:extLst>
          </c:dPt>
          <c:dPt>
            <c:idx val="1"/>
            <c:invertIfNegative val="0"/>
            <c:bubble3D val="0"/>
            <c:spPr>
              <a:solidFill>
                <a:schemeClr val="accent2"/>
              </a:solidFill>
            </c:spPr>
            <c:extLst>
              <c:ext xmlns:c16="http://schemas.microsoft.com/office/drawing/2014/chart" uri="{C3380CC4-5D6E-409C-BE32-E72D297353CC}">
                <c16:uniqueId val="{00000003-6FA5-48D8-A38F-E4E914B276D1}"/>
              </c:ext>
            </c:extLst>
          </c:dPt>
          <c:dPt>
            <c:idx val="2"/>
            <c:invertIfNegative val="0"/>
            <c:bubble3D val="0"/>
            <c:spPr>
              <a:solidFill>
                <a:schemeClr val="accent2"/>
              </a:solidFill>
            </c:spPr>
            <c:extLst>
              <c:ext xmlns:c16="http://schemas.microsoft.com/office/drawing/2014/chart" uri="{C3380CC4-5D6E-409C-BE32-E72D297353CC}">
                <c16:uniqueId val="{00000005-6FA5-48D8-A38F-E4E914B276D1}"/>
              </c:ext>
            </c:extLst>
          </c:dPt>
          <c:dPt>
            <c:idx val="3"/>
            <c:invertIfNegative val="0"/>
            <c:bubble3D val="0"/>
            <c:spPr>
              <a:solidFill>
                <a:schemeClr val="tx1">
                  <a:lumMod val="60000"/>
                  <a:lumOff val="40000"/>
                </a:schemeClr>
              </a:solidFill>
            </c:spPr>
            <c:extLst>
              <c:ext xmlns:c16="http://schemas.microsoft.com/office/drawing/2014/chart" uri="{C3380CC4-5D6E-409C-BE32-E72D297353CC}">
                <c16:uniqueId val="{00000007-6FA5-48D8-A38F-E4E914B276D1}"/>
              </c:ext>
            </c:extLst>
          </c:dPt>
          <c:dPt>
            <c:idx val="4"/>
            <c:invertIfNegative val="0"/>
            <c:bubble3D val="0"/>
            <c:spPr>
              <a:solidFill>
                <a:schemeClr val="accent2"/>
              </a:solidFill>
            </c:spPr>
            <c:extLst>
              <c:ext xmlns:c16="http://schemas.microsoft.com/office/drawing/2014/chart" uri="{C3380CC4-5D6E-409C-BE32-E72D297353CC}">
                <c16:uniqueId val="{00000009-6FA5-48D8-A38F-E4E914B276D1}"/>
              </c:ext>
            </c:extLst>
          </c:dPt>
          <c:dPt>
            <c:idx val="12"/>
            <c:invertIfNegative val="0"/>
            <c:bubble3D val="0"/>
            <c:spPr>
              <a:solidFill>
                <a:schemeClr val="tx1">
                  <a:lumMod val="60000"/>
                  <a:lumOff val="40000"/>
                </a:schemeClr>
              </a:solidFill>
            </c:spPr>
            <c:extLst>
              <c:ext xmlns:c16="http://schemas.microsoft.com/office/drawing/2014/chart" uri="{C3380CC4-5D6E-409C-BE32-E72D297353CC}">
                <c16:uniqueId val="{0000000B-6FA5-48D8-A38F-E4E914B276D1}"/>
              </c:ext>
            </c:extLst>
          </c:dPt>
          <c:dPt>
            <c:idx val="13"/>
            <c:invertIfNegative val="0"/>
            <c:bubble3D val="0"/>
            <c:spPr>
              <a:solidFill>
                <a:schemeClr val="accent2"/>
              </a:solidFill>
            </c:spPr>
            <c:extLst>
              <c:ext xmlns:c16="http://schemas.microsoft.com/office/drawing/2014/chart" uri="{C3380CC4-5D6E-409C-BE32-E72D297353CC}">
                <c16:uniqueId val="{0000000D-6FA5-48D8-A38F-E4E914B276D1}"/>
              </c:ext>
            </c:extLst>
          </c:dPt>
          <c:dPt>
            <c:idx val="14"/>
            <c:invertIfNegative val="0"/>
            <c:bubble3D val="0"/>
            <c:spPr>
              <a:solidFill>
                <a:schemeClr val="tx1">
                  <a:lumMod val="60000"/>
                  <a:lumOff val="40000"/>
                </a:schemeClr>
              </a:solidFill>
            </c:spPr>
            <c:extLst>
              <c:ext xmlns:c16="http://schemas.microsoft.com/office/drawing/2014/chart" uri="{C3380CC4-5D6E-409C-BE32-E72D297353CC}">
                <c16:uniqueId val="{0000000F-6FA5-48D8-A38F-E4E914B276D1}"/>
              </c:ext>
            </c:extLst>
          </c:dPt>
          <c:dPt>
            <c:idx val="27"/>
            <c:invertIfNegative val="0"/>
            <c:bubble3D val="0"/>
            <c:spPr>
              <a:solidFill>
                <a:srgbClr val="00B050"/>
              </a:solidFill>
            </c:spPr>
            <c:extLst>
              <c:ext xmlns:c16="http://schemas.microsoft.com/office/drawing/2014/chart" uri="{C3380CC4-5D6E-409C-BE32-E72D297353CC}">
                <c16:uniqueId val="{00000011-6FA5-48D8-A38F-E4E914B276D1}"/>
              </c:ext>
            </c:extLst>
          </c:dPt>
          <c:cat>
            <c:numRef>
              <c:f>Sheet1!$A$2:$A$29</c:f>
              <c:numCache>
                <c:formatCode>General</c:formatCode>
                <c:ptCount val="28"/>
              </c:numCache>
            </c:numRef>
          </c:cat>
          <c:val>
            <c:numRef>
              <c:f>Sheet1!$B$2:$B$29</c:f>
              <c:numCache>
                <c:formatCode>General</c:formatCode>
                <c:ptCount val="28"/>
                <c:pt idx="0">
                  <c:v>22</c:v>
                </c:pt>
                <c:pt idx="1">
                  <c:v>10</c:v>
                </c:pt>
                <c:pt idx="2">
                  <c:v>4</c:v>
                </c:pt>
                <c:pt idx="3">
                  <c:v>2</c:v>
                </c:pt>
                <c:pt idx="4">
                  <c:v>-20</c:v>
                </c:pt>
                <c:pt idx="5">
                  <c:v>-30</c:v>
                </c:pt>
                <c:pt idx="6">
                  <c:v>-40</c:v>
                </c:pt>
                <c:pt idx="7">
                  <c:v>-40</c:v>
                </c:pt>
                <c:pt idx="8">
                  <c:v>-40</c:v>
                </c:pt>
                <c:pt idx="9">
                  <c:v>-40</c:v>
                </c:pt>
                <c:pt idx="10">
                  <c:v>-40</c:v>
                </c:pt>
                <c:pt idx="11">
                  <c:v>-40</c:v>
                </c:pt>
                <c:pt idx="12">
                  <c:v>-42</c:v>
                </c:pt>
                <c:pt idx="13">
                  <c:v>-45</c:v>
                </c:pt>
                <c:pt idx="14">
                  <c:v>-50</c:v>
                </c:pt>
                <c:pt idx="15">
                  <c:v>-52</c:v>
                </c:pt>
                <c:pt idx="16">
                  <c:v>-54</c:v>
                </c:pt>
                <c:pt idx="17">
                  <c:v>-56</c:v>
                </c:pt>
                <c:pt idx="18">
                  <c:v>-57</c:v>
                </c:pt>
                <c:pt idx="19">
                  <c:v>-60</c:v>
                </c:pt>
                <c:pt idx="20">
                  <c:v>-61</c:v>
                </c:pt>
                <c:pt idx="21">
                  <c:v>-80</c:v>
                </c:pt>
                <c:pt idx="22">
                  <c:v>-100</c:v>
                </c:pt>
                <c:pt idx="23">
                  <c:v>-100</c:v>
                </c:pt>
                <c:pt idx="24">
                  <c:v>-100</c:v>
                </c:pt>
                <c:pt idx="25">
                  <c:v>-100</c:v>
                </c:pt>
                <c:pt idx="26">
                  <c:v>-100</c:v>
                </c:pt>
                <c:pt idx="27">
                  <c:v>-100</c:v>
                </c:pt>
              </c:numCache>
            </c:numRef>
          </c:val>
          <c:extLst>
            <c:ext xmlns:c16="http://schemas.microsoft.com/office/drawing/2014/chart" uri="{C3380CC4-5D6E-409C-BE32-E72D297353CC}">
              <c16:uniqueId val="{00000012-6FA5-48D8-A38F-E4E914B276D1}"/>
            </c:ext>
          </c:extLst>
        </c:ser>
        <c:ser>
          <c:idx val="1"/>
          <c:order val="1"/>
          <c:tx>
            <c:strRef>
              <c:f>Sheet1!$C$1</c:f>
              <c:strCache>
                <c:ptCount val="1"/>
                <c:pt idx="0">
                  <c:v>Column1</c:v>
                </c:pt>
              </c:strCache>
            </c:strRef>
          </c:tx>
          <c:invertIfNegative val="0"/>
          <c:cat>
            <c:numRef>
              <c:f>Sheet1!$A$2:$A$29</c:f>
              <c:numCache>
                <c:formatCode>General</c:formatCode>
                <c:ptCount val="28"/>
              </c:numCache>
            </c:numRef>
          </c:cat>
          <c:val>
            <c:numRef>
              <c:f>Sheet1!$C$2:$C$29</c:f>
              <c:numCache>
                <c:formatCode>General</c:formatCode>
                <c:ptCount val="28"/>
              </c:numCache>
            </c:numRef>
          </c:val>
          <c:extLst>
            <c:ext xmlns:c16="http://schemas.microsoft.com/office/drawing/2014/chart" uri="{C3380CC4-5D6E-409C-BE32-E72D297353CC}">
              <c16:uniqueId val="{00000013-6FA5-48D8-A38F-E4E914B276D1}"/>
            </c:ext>
          </c:extLst>
        </c:ser>
        <c:ser>
          <c:idx val="2"/>
          <c:order val="2"/>
          <c:tx>
            <c:strRef>
              <c:f>Sheet1!$D$1</c:f>
              <c:strCache>
                <c:ptCount val="1"/>
                <c:pt idx="0">
                  <c:v>Column2</c:v>
                </c:pt>
              </c:strCache>
            </c:strRef>
          </c:tx>
          <c:invertIfNegative val="0"/>
          <c:cat>
            <c:numRef>
              <c:f>Sheet1!$A$2:$A$29</c:f>
              <c:numCache>
                <c:formatCode>General</c:formatCode>
                <c:ptCount val="28"/>
              </c:numCache>
            </c:numRef>
          </c:cat>
          <c:val>
            <c:numRef>
              <c:f>Sheet1!$D$2:$D$29</c:f>
              <c:numCache>
                <c:formatCode>General</c:formatCode>
                <c:ptCount val="28"/>
              </c:numCache>
            </c:numRef>
          </c:val>
          <c:extLst>
            <c:ext xmlns:c16="http://schemas.microsoft.com/office/drawing/2014/chart" uri="{C3380CC4-5D6E-409C-BE32-E72D297353CC}">
              <c16:uniqueId val="{00000014-6FA5-48D8-A38F-E4E914B276D1}"/>
            </c:ext>
          </c:extLst>
        </c:ser>
        <c:dLbls>
          <c:showLegendKey val="0"/>
          <c:showVal val="0"/>
          <c:showCatName val="0"/>
          <c:showSerName val="0"/>
          <c:showPercent val="0"/>
          <c:showBubbleSize val="0"/>
        </c:dLbls>
        <c:gapWidth val="36"/>
        <c:overlap val="100"/>
        <c:axId val="71265664"/>
        <c:axId val="71267456"/>
      </c:barChart>
      <c:catAx>
        <c:axId val="71265664"/>
        <c:scaling>
          <c:orientation val="minMax"/>
        </c:scaling>
        <c:delete val="0"/>
        <c:axPos val="b"/>
        <c:numFmt formatCode="General" sourceLinked="1"/>
        <c:majorTickMark val="none"/>
        <c:minorTickMark val="none"/>
        <c:tickLblPos val="nextTo"/>
        <c:crossAx val="71267456"/>
        <c:crosses val="autoZero"/>
        <c:auto val="1"/>
        <c:lblAlgn val="ctr"/>
        <c:lblOffset val="100"/>
        <c:noMultiLvlLbl val="0"/>
      </c:catAx>
      <c:valAx>
        <c:axId val="71267456"/>
        <c:scaling>
          <c:orientation val="minMax"/>
          <c:min val="-100"/>
        </c:scaling>
        <c:delete val="0"/>
        <c:axPos val="l"/>
        <c:numFmt formatCode="General" sourceLinked="1"/>
        <c:majorTickMark val="out"/>
        <c:minorTickMark val="none"/>
        <c:tickLblPos val="nextTo"/>
        <c:txPr>
          <a:bodyPr/>
          <a:lstStyle/>
          <a:p>
            <a:pPr>
              <a:defRPr sz="1600"/>
            </a:pPr>
            <a:endParaRPr lang="zh-CN"/>
          </a:p>
        </c:txPr>
        <c:crossAx val="71265664"/>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Pt>
            <c:idx val="3"/>
            <c:invertIfNegative val="0"/>
            <c:bubble3D val="0"/>
            <c:spPr>
              <a:solidFill>
                <a:schemeClr val="accent2"/>
              </a:solidFill>
            </c:spPr>
            <c:extLst>
              <c:ext xmlns:c16="http://schemas.microsoft.com/office/drawing/2014/chart" uri="{C3380CC4-5D6E-409C-BE32-E72D297353CC}">
                <c16:uniqueId val="{00000001-70A9-4C00-9F16-01EFDD6855E9}"/>
              </c:ext>
            </c:extLst>
          </c:dPt>
          <c:dPt>
            <c:idx val="6"/>
            <c:invertIfNegative val="0"/>
            <c:bubble3D val="0"/>
            <c:spPr>
              <a:solidFill>
                <a:schemeClr val="accent2"/>
              </a:solidFill>
            </c:spPr>
            <c:extLst>
              <c:ext xmlns:c16="http://schemas.microsoft.com/office/drawing/2014/chart" uri="{C3380CC4-5D6E-409C-BE32-E72D297353CC}">
                <c16:uniqueId val="{00000003-70A9-4C00-9F16-01EFDD6855E9}"/>
              </c:ext>
            </c:extLst>
          </c:dPt>
          <c:cat>
            <c:strRef>
              <c:f>Sheet1!$A$2:$A$11</c:f>
              <c:strCache>
                <c:ptCount val="4"/>
                <c:pt idx="0">
                  <c:v>Category 1</c:v>
                </c:pt>
                <c:pt idx="1">
                  <c:v>Category 2</c:v>
                </c:pt>
                <c:pt idx="2">
                  <c:v>Category 3</c:v>
                </c:pt>
                <c:pt idx="3">
                  <c:v>Category 4</c:v>
                </c:pt>
              </c:strCache>
            </c:strRef>
          </c:cat>
          <c:val>
            <c:numRef>
              <c:f>Sheet1!$B$2:$B$11</c:f>
              <c:numCache>
                <c:formatCode>General</c:formatCode>
                <c:ptCount val="10"/>
                <c:pt idx="0">
                  <c:v>9</c:v>
                </c:pt>
                <c:pt idx="1">
                  <c:v>10</c:v>
                </c:pt>
                <c:pt idx="2">
                  <c:v>10</c:v>
                </c:pt>
                <c:pt idx="3">
                  <c:v>12</c:v>
                </c:pt>
                <c:pt idx="4">
                  <c:v>16</c:v>
                </c:pt>
                <c:pt idx="5">
                  <c:v>21</c:v>
                </c:pt>
                <c:pt idx="6">
                  <c:v>31</c:v>
                </c:pt>
                <c:pt idx="7">
                  <c:v>46</c:v>
                </c:pt>
                <c:pt idx="8">
                  <c:v>56</c:v>
                </c:pt>
                <c:pt idx="9">
                  <c:v>58</c:v>
                </c:pt>
              </c:numCache>
            </c:numRef>
          </c:val>
          <c:extLst>
            <c:ext xmlns:c16="http://schemas.microsoft.com/office/drawing/2014/chart" uri="{C3380CC4-5D6E-409C-BE32-E72D297353CC}">
              <c16:uniqueId val="{00000004-70A9-4C00-9F16-01EFDD6855E9}"/>
            </c:ext>
          </c:extLst>
        </c:ser>
        <c:dLbls>
          <c:showLegendKey val="0"/>
          <c:showVal val="0"/>
          <c:showCatName val="0"/>
          <c:showSerName val="0"/>
          <c:showPercent val="0"/>
          <c:showBubbleSize val="0"/>
        </c:dLbls>
        <c:gapWidth val="22"/>
        <c:axId val="71324416"/>
        <c:axId val="71325952"/>
      </c:barChart>
      <c:catAx>
        <c:axId val="71324416"/>
        <c:scaling>
          <c:orientation val="minMax"/>
        </c:scaling>
        <c:delete val="0"/>
        <c:axPos val="l"/>
        <c:numFmt formatCode="General" sourceLinked="0"/>
        <c:majorTickMark val="none"/>
        <c:minorTickMark val="none"/>
        <c:tickLblPos val="none"/>
        <c:crossAx val="71325952"/>
        <c:crosses val="autoZero"/>
        <c:auto val="1"/>
        <c:lblAlgn val="ctr"/>
        <c:lblOffset val="100"/>
        <c:noMultiLvlLbl val="0"/>
      </c:catAx>
      <c:valAx>
        <c:axId val="71325952"/>
        <c:scaling>
          <c:orientation val="minMax"/>
          <c:max val="60"/>
          <c:min val="0"/>
        </c:scaling>
        <c:delete val="0"/>
        <c:axPos val="b"/>
        <c:numFmt formatCode="General" sourceLinked="1"/>
        <c:majorTickMark val="out"/>
        <c:minorTickMark val="none"/>
        <c:tickLblPos val="nextTo"/>
        <c:txPr>
          <a:bodyPr/>
          <a:lstStyle/>
          <a:p>
            <a:pPr>
              <a:defRPr sz="1600"/>
            </a:pPr>
            <a:endParaRPr lang="zh-CN"/>
          </a:p>
        </c:txPr>
        <c:crossAx val="71324416"/>
        <c:crosses val="autoZero"/>
        <c:crossBetween val="between"/>
        <c:majorUnit val="10"/>
      </c:valAx>
      <c:spPr>
        <a:noFill/>
        <a:ln w="25400">
          <a:noFill/>
        </a:ln>
      </c:spPr>
    </c:plotArea>
    <c:plotVisOnly val="1"/>
    <c:dispBlanksAs val="gap"/>
    <c:showDLblsOverMax val="0"/>
  </c:chart>
  <c:txPr>
    <a:bodyPr/>
    <a:lstStyle/>
    <a:p>
      <a:pPr>
        <a:defRPr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09/03/2022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3/9/2022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CAEF7C2-21B3-437D-9708-1569AD363FD6}" type="slidenum">
              <a:rPr lang="en-US" smtClean="0"/>
              <a:t>1</a:t>
            </a:fld>
            <a:endParaRPr lang="en-US"/>
          </a:p>
        </p:txBody>
      </p:sp>
    </p:spTree>
    <p:extLst>
      <p:ext uri="{BB962C8B-B14F-4D97-AF65-F5344CB8AC3E}">
        <p14:creationId xmlns:p14="http://schemas.microsoft.com/office/powerpoint/2010/main" val="1884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latin typeface="Arial" charset="0"/>
                <a:cs typeface="Arial" charset="0"/>
              </a:rPr>
              <a:pPr/>
              <a:t>42</a:t>
            </a:fld>
            <a:endParaRPr lang="en-GB">
              <a:latin typeface="Arial" charset="0"/>
              <a:cs typeface="Arial" charset="0"/>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pPr defTabSz="874420"/>
              <a:t>42</a:t>
            </a:fld>
            <a:endParaRPr lang="en-GB" altLang="zh-CN" sz="1100"/>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pPr defTabSz="877543"/>
              <a:t>42</a:t>
            </a:fld>
            <a:endParaRPr lang="en-GB" altLang="zh-CN" sz="110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latin typeface="Arial" charset="0"/>
                <a:cs typeface="Arial" charset="0"/>
              </a:rPr>
              <a:pPr/>
              <a:t>44</a:t>
            </a:fld>
            <a:endParaRPr lang="en-GB">
              <a:latin typeface="Arial" charset="0"/>
              <a:cs typeface="Arial" charset="0"/>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pPr defTabSz="874420"/>
              <a:t>44</a:t>
            </a:fld>
            <a:endParaRPr lang="en-GB" altLang="zh-CN" sz="1100"/>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pPr defTabSz="877543"/>
              <a:t>44</a:t>
            </a:fld>
            <a:endParaRPr lang="en-GB" altLang="zh-CN" sz="110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t>48</a:t>
            </a:fld>
            <a:endParaRPr lang="en-US"/>
          </a:p>
        </p:txBody>
      </p:sp>
    </p:spTree>
    <p:extLst>
      <p:ext uri="{BB962C8B-B14F-4D97-AF65-F5344CB8AC3E}">
        <p14:creationId xmlns:p14="http://schemas.microsoft.com/office/powerpoint/2010/main" val="260930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latin typeface="Arial" charset="0"/>
                <a:cs typeface="Arial" charset="0"/>
              </a:rPr>
              <a:pPr/>
              <a:t>6</a:t>
            </a:fld>
            <a:endParaRPr lang="en-GB">
              <a:latin typeface="Arial" charset="0"/>
              <a:cs typeface="Arial" charset="0"/>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pPr defTabSz="874420"/>
              <a:t>6</a:t>
            </a:fld>
            <a:endParaRPr lang="en-GB" altLang="zh-CN" sz="1100"/>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pPr defTabSz="877543"/>
              <a:t>6</a:t>
            </a:fld>
            <a:endParaRPr lang="en-GB" altLang="zh-CN" sz="110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AEF7C2-21B3-437D-9708-1569AD363FD6}" type="slidenum">
              <a:rPr lang="en-US" smtClean="0"/>
              <a:t>8</a:t>
            </a:fld>
            <a:endParaRPr lang="en-US"/>
          </a:p>
        </p:txBody>
      </p:sp>
    </p:spTree>
    <p:extLst>
      <p:ext uri="{BB962C8B-B14F-4D97-AF65-F5344CB8AC3E}">
        <p14:creationId xmlns:p14="http://schemas.microsoft.com/office/powerpoint/2010/main" val="156879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latin typeface="Arial" charset="0"/>
                <a:cs typeface="Arial" charset="0"/>
              </a:rPr>
              <a:pPr/>
              <a:t>9</a:t>
            </a:fld>
            <a:endParaRPr lang="en-GB">
              <a:latin typeface="Arial" charset="0"/>
              <a:cs typeface="Arial" charset="0"/>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pPr defTabSz="874420"/>
              <a:t>9</a:t>
            </a:fld>
            <a:endParaRPr lang="en-GB" altLang="zh-CN" sz="1100"/>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pPr defTabSz="877543"/>
              <a:t>9</a:t>
            </a:fld>
            <a:endParaRPr lang="en-GB" altLang="zh-CN" sz="110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ECAEF7C2-21B3-437D-9708-1569AD363FD6}" type="slidenum">
              <a:rPr lang="en-US" smtClean="0"/>
              <a:t>28</a:t>
            </a:fld>
            <a:endParaRPr lang="en-US"/>
          </a:p>
        </p:txBody>
      </p:sp>
    </p:spTree>
    <p:extLst>
      <p:ext uri="{BB962C8B-B14F-4D97-AF65-F5344CB8AC3E}">
        <p14:creationId xmlns:p14="http://schemas.microsoft.com/office/powerpoint/2010/main" val="2679324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fr-FR" dirty="0"/>
          </a:p>
        </p:txBody>
      </p:sp>
      <p:sp>
        <p:nvSpPr>
          <p:cNvPr id="4" name="Espace réservé du numéro de diapositive 3"/>
          <p:cNvSpPr>
            <a:spLocks noGrp="1"/>
          </p:cNvSpPr>
          <p:nvPr>
            <p:ph type="sldNum" sz="quarter" idx="10"/>
          </p:nvPr>
        </p:nvSpPr>
        <p:spPr/>
        <p:txBody>
          <a:bodyPr/>
          <a:lstStyle/>
          <a:p>
            <a:fld id="{ECAEF7C2-21B3-437D-9708-1569AD363FD6}" type="slidenum">
              <a:rPr lang="en-US" smtClean="0"/>
              <a:t>29</a:t>
            </a:fld>
            <a:endParaRPr lang="en-US"/>
          </a:p>
        </p:txBody>
      </p:sp>
    </p:spTree>
    <p:extLst>
      <p:ext uri="{BB962C8B-B14F-4D97-AF65-F5344CB8AC3E}">
        <p14:creationId xmlns:p14="http://schemas.microsoft.com/office/powerpoint/2010/main" val="23648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t>30</a:t>
            </a:fld>
            <a:endParaRPr lang="en-US"/>
          </a:p>
        </p:txBody>
      </p:sp>
    </p:spTree>
    <p:extLst>
      <p:ext uri="{BB962C8B-B14F-4D97-AF65-F5344CB8AC3E}">
        <p14:creationId xmlns:p14="http://schemas.microsoft.com/office/powerpoint/2010/main" val="327110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ECAEF7C2-21B3-437D-9708-1569AD363FD6}" type="slidenum">
              <a:rPr lang="en-US" smtClean="0"/>
              <a:t>32</a:t>
            </a:fld>
            <a:endParaRPr lang="en-US"/>
          </a:p>
        </p:txBody>
      </p:sp>
    </p:spTree>
    <p:extLst>
      <p:ext uri="{BB962C8B-B14F-4D97-AF65-F5344CB8AC3E}">
        <p14:creationId xmlns:p14="http://schemas.microsoft.com/office/powerpoint/2010/main" val="3383393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latin typeface="Arial" charset="0"/>
                <a:cs typeface="Arial" charset="0"/>
              </a:rPr>
              <a:pPr/>
              <a:t>37</a:t>
            </a:fld>
            <a:endParaRPr lang="en-GB">
              <a:latin typeface="Arial" charset="0"/>
              <a:cs typeface="Arial" charset="0"/>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pPr defTabSz="874420"/>
              <a:t>37</a:t>
            </a:fld>
            <a:endParaRPr lang="en-GB" altLang="zh-CN" sz="1100"/>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pPr defTabSz="877543"/>
              <a:t>37</a:t>
            </a:fld>
            <a:endParaRPr lang="en-GB" altLang="zh-CN" sz="110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573866"/>
            <a:ext cx="8686800" cy="1798638"/>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228600" y="4486807"/>
            <a:ext cx="8686800" cy="1416050"/>
          </a:xfrm>
        </p:spPr>
        <p:txBody>
          <a:bodyPr/>
          <a:lstStyle>
            <a:lvl1pPr marL="0" indent="0">
              <a:buFontTx/>
              <a:buNone/>
              <a:defRPr/>
            </a:lvl1pPr>
          </a:lstStyle>
          <a:p>
            <a:pPr lvl="0"/>
            <a:r>
              <a:rPr lang="en-GB" noProof="0" dirty="0"/>
              <a:t>Click to edit Master subtitle style</a:t>
            </a:r>
          </a:p>
        </p:txBody>
      </p:sp>
      <p:cxnSp>
        <p:nvCxnSpPr>
          <p:cNvPr id="4" name="Straight Connector 3"/>
          <p:cNvCxnSpPr/>
          <p:nvPr userDrawn="1"/>
        </p:nvCxnSpPr>
        <p:spPr>
          <a:xfrm>
            <a:off x="228600" y="4411133"/>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232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404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8607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0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hyperlink" Target="mailto:etop@etop.eu-org"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hony Paisley\Downloads\shutterstock_131698556 (1).jpg"/>
          <p:cNvPicPr>
            <a:picLocks noChangeAspect="1" noChangeArrowheads="1"/>
          </p:cNvPicPr>
          <p:nvPr/>
        </p:nvPicPr>
        <p:blipFill rotWithShape="1">
          <a:blip r:embed="rId4">
            <a:extLst>
              <a:ext uri="{28A0092B-C50C-407E-A947-70E740481C1C}">
                <a14:useLocalDpi xmlns:a14="http://schemas.microsoft.com/office/drawing/2010/main" val="0"/>
              </a:ext>
            </a:extLst>
          </a:blip>
          <a:srcRect t="8738" b="19523"/>
          <a:stretch/>
        </p:blipFill>
        <p:spPr bwMode="auto">
          <a:xfrm>
            <a:off x="0" y="1231902"/>
            <a:ext cx="9144000" cy="4919806"/>
          </a:xfrm>
          <a:prstGeom prst="rect">
            <a:avLst/>
          </a:prstGeom>
          <a:noFill/>
          <a:extLst>
            <a:ext uri="{909E8E84-426E-40DD-AFC4-6F175D3DCCD1}">
              <a14:hiddenFill xmlns:a14="http://schemas.microsoft.com/office/drawing/2010/main">
                <a:solidFill>
                  <a:srgbClr val="FFFFFF"/>
                </a:solidFill>
              </a14:hiddenFill>
            </a:ext>
          </a:extLst>
        </p:spPr>
      </p:pic>
      <p:sp>
        <p:nvSpPr>
          <p:cNvPr id="5" name="Round Same Side Corner Rectangle 4"/>
          <p:cNvSpPr/>
          <p:nvPr/>
        </p:nvSpPr>
        <p:spPr>
          <a:xfrm rot="5400000">
            <a:off x="1351299" y="257443"/>
            <a:ext cx="1442105" cy="4144715"/>
          </a:xfrm>
          <a:prstGeom prst="round2SameRect">
            <a:avLst>
              <a:gd name="adj1" fmla="val 7081"/>
              <a:gd name="adj2" fmla="val 0"/>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71044" y="2048854"/>
            <a:ext cx="4096156" cy="1177184"/>
          </a:xfrm>
          <a:effectLst/>
        </p:spPr>
        <p:txBody>
          <a:bodyPr lIns="0" tIns="0" rIns="0" bIns="0" anchor="t">
            <a:normAutofit fontScale="90000"/>
          </a:bodyPr>
          <a:lstStyle/>
          <a:p>
            <a:r>
              <a:rPr lang="en-US" sz="6000" dirty="0">
                <a:effectLst/>
                <a:cs typeface="Arial"/>
              </a:rPr>
              <a:t>ESMO 2013 </a:t>
            </a:r>
            <a:endParaRPr lang="en-US" sz="2400" i="1" dirty="0">
              <a:effectLst/>
              <a:cs typeface="Arial"/>
            </a:endParaRPr>
          </a:p>
        </p:txBody>
      </p:sp>
      <p:sp>
        <p:nvSpPr>
          <p:cNvPr id="24" name="Subtitle 2"/>
          <p:cNvSpPr txBox="1">
            <a:spLocks/>
          </p:cNvSpPr>
          <p:nvPr/>
        </p:nvSpPr>
        <p:spPr>
          <a:xfrm>
            <a:off x="1836109" y="511116"/>
            <a:ext cx="3703329" cy="532364"/>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3F5075"/>
                </a:solidFill>
                <a:effectLst/>
                <a:uLnTx/>
                <a:uFillTx/>
                <a:latin typeface="Arial"/>
                <a:ea typeface="+mn-ea"/>
                <a:cs typeface="Arial"/>
              </a:rPr>
              <a:t>Beijing Capstone Management Consulting Co. Ltd.</a:t>
            </a:r>
          </a:p>
        </p:txBody>
      </p:sp>
      <p:cxnSp>
        <p:nvCxnSpPr>
          <p:cNvPr id="26" name="Straight Connector 25"/>
          <p:cNvCxnSpPr/>
          <p:nvPr/>
        </p:nvCxnSpPr>
        <p:spPr>
          <a:xfrm rot="5400000" flipH="1" flipV="1">
            <a:off x="1368500" y="647586"/>
            <a:ext cx="841556" cy="1588"/>
          </a:xfrm>
          <a:prstGeom prst="line">
            <a:avLst/>
          </a:prstGeom>
          <a:noFill/>
          <a:ln w="6350" cap="flat" cmpd="sng" algn="ctr">
            <a:solidFill>
              <a:srgbClr val="3F5075"/>
            </a:solidFill>
            <a:prstDash val="solid"/>
            <a:round/>
            <a:headEnd type="none" w="med" len="med"/>
            <a:tailEnd type="none" w="med" len="med"/>
          </a:ln>
          <a:effectLst/>
        </p:spPr>
      </p:cxnSp>
      <p:sp>
        <p:nvSpPr>
          <p:cNvPr id="12" name="Rectangle 11"/>
          <p:cNvSpPr/>
          <p:nvPr/>
        </p:nvSpPr>
        <p:spPr>
          <a:xfrm>
            <a:off x="139396" y="1719560"/>
            <a:ext cx="4005313" cy="307777"/>
          </a:xfrm>
          <a:prstGeom prst="rect">
            <a:avLst/>
          </a:prstGeom>
        </p:spPr>
        <p:txBody>
          <a:bodyPr wrap="square">
            <a:spAutoFit/>
          </a:bodyPr>
          <a:lstStyle/>
          <a:p>
            <a:r>
              <a:rPr lang="en-GB" sz="1400" dirty="0">
                <a:solidFill>
                  <a:schemeClr val="bg1"/>
                </a:solidFill>
                <a:effectLst/>
                <a:latin typeface="+mj-lt"/>
                <a:cs typeface="Arial"/>
              </a:rPr>
              <a:t>27 Sep – 1 Oct 2013 |</a:t>
            </a:r>
            <a:r>
              <a:rPr lang="en-GB" sz="1400" dirty="0">
                <a:solidFill>
                  <a:schemeClr val="bg1"/>
                </a:solidFill>
                <a:effectLst/>
                <a:latin typeface="+mj-lt"/>
              </a:rPr>
              <a:t> </a:t>
            </a:r>
            <a:r>
              <a:rPr lang="en-GB" sz="1400" dirty="0">
                <a:solidFill>
                  <a:schemeClr val="bg1"/>
                </a:solidFill>
                <a:effectLst/>
                <a:latin typeface="+mj-lt"/>
                <a:cs typeface="Arial"/>
              </a:rPr>
              <a:t>Amsterdam, Netherlands </a:t>
            </a:r>
            <a:endParaRPr lang="en-GB" sz="1400" dirty="0">
              <a:solidFill>
                <a:schemeClr val="bg1"/>
              </a:solidFill>
              <a:effectLst/>
              <a:latin typeface="+mj-lt"/>
            </a:endParaRPr>
          </a:p>
        </p:txBody>
      </p:sp>
      <p:pic>
        <p:nvPicPr>
          <p:cNvPr id="4" name="图片 3">
            <a:extLst>
              <a:ext uri="{FF2B5EF4-FFF2-40B4-BE49-F238E27FC236}">
                <a16:creationId xmlns:a16="http://schemas.microsoft.com/office/drawing/2014/main" id="{6EB9570B-0C99-442F-B548-645C8A0DF1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540" y="65087"/>
            <a:ext cx="1108581" cy="1135137"/>
          </a:xfrm>
          <a:prstGeom prst="rect">
            <a:avLst/>
          </a:prstGeom>
        </p:spPr>
      </p:pic>
    </p:spTree>
    <p:custDataLst>
      <p:tags r:id="rId1"/>
    </p:custDataLst>
    <p:extLst>
      <p:ext uri="{BB962C8B-B14F-4D97-AF65-F5344CB8AC3E}">
        <p14:creationId xmlns:p14="http://schemas.microsoft.com/office/powerpoint/2010/main" val="388611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Results: Compliance among ITT population</a:t>
            </a:r>
          </a:p>
        </p:txBody>
      </p:sp>
      <p:sp>
        <p:nvSpPr>
          <p:cNvPr id="7" name="Text Box 4"/>
          <p:cNvSpPr txBox="1">
            <a:spLocks noChangeArrowheads="1"/>
          </p:cNvSpPr>
          <p:nvPr/>
        </p:nvSpPr>
        <p:spPr bwMode="auto">
          <a:xfrm>
            <a:off x="5200011" y="6474897"/>
            <a:ext cx="37233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Besse</a:t>
            </a:r>
            <a:r>
              <a:rPr lang="en-GB" sz="1200" dirty="0">
                <a:solidFill>
                  <a:srgbClr val="363636"/>
                </a:solidFill>
              </a:rPr>
              <a:t> et al. </a:t>
            </a:r>
            <a:r>
              <a:rPr lang="it-IT" sz="1200" dirty="0">
                <a:solidFill>
                  <a:srgbClr val="363636"/>
                </a:solidFill>
              </a:rPr>
              <a:t>Ann Oncol 24, 2013; (suppl; abstr LBA19)</a:t>
            </a:r>
            <a:endParaRPr lang="en-GB" sz="1200" dirty="0">
              <a:solidFill>
                <a:srgbClr val="363636"/>
              </a:solidFill>
            </a:endParaRPr>
          </a:p>
        </p:txBody>
      </p:sp>
      <p:sp>
        <p:nvSpPr>
          <p:cNvPr id="8" name="Rectangle 3"/>
          <p:cNvSpPr txBox="1">
            <a:spLocks noChangeArrowheads="1"/>
          </p:cNvSpPr>
          <p:nvPr/>
        </p:nvSpPr>
        <p:spPr bwMode="auto">
          <a:xfrm>
            <a:off x="152400" y="1373748"/>
            <a:ext cx="8763000" cy="525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02850"/>
              </a:buClr>
            </a:pPr>
            <a:r>
              <a:rPr lang="en-GB" sz="1400" b="1" kern="0" dirty="0">
                <a:solidFill>
                  <a:srgbClr val="363636"/>
                </a:solidFill>
              </a:rPr>
              <a:t>Key results</a:t>
            </a:r>
          </a:p>
          <a:p>
            <a:pPr lvl="1">
              <a:buClr>
                <a:srgbClr val="002850"/>
              </a:buClr>
            </a:pPr>
            <a:r>
              <a:rPr lang="en-GB" sz="1400" dirty="0">
                <a:solidFill>
                  <a:srgbClr val="363636"/>
                </a:solidFill>
              </a:rPr>
              <a:t>143 patients enrolled (median age 60 </a:t>
            </a:r>
            <a:r>
              <a:rPr lang="en-GB" sz="1400" dirty="0" err="1">
                <a:solidFill>
                  <a:srgbClr val="363636"/>
                </a:solidFill>
              </a:rPr>
              <a:t>yrs</a:t>
            </a:r>
            <a:r>
              <a:rPr lang="en-GB" sz="1400" dirty="0">
                <a:solidFill>
                  <a:srgbClr val="363636"/>
                </a:solidFill>
              </a:rPr>
              <a:t>; 61% male; 91% smokers)</a:t>
            </a:r>
          </a:p>
          <a:p>
            <a:pPr lvl="1">
              <a:buClr>
                <a:srgbClr val="002850"/>
              </a:buClr>
            </a:pPr>
            <a:r>
              <a:rPr lang="en-GB" sz="1400" dirty="0">
                <a:solidFill>
                  <a:srgbClr val="363636"/>
                </a:solidFill>
              </a:rPr>
              <a:t>Adequate compliance was more often observed with the lower dose of </a:t>
            </a:r>
            <a:r>
              <a:rPr lang="en-GB" sz="1400" dirty="0" err="1">
                <a:solidFill>
                  <a:srgbClr val="363636"/>
                </a:solidFill>
              </a:rPr>
              <a:t>pazopanib</a:t>
            </a:r>
            <a:r>
              <a:rPr lang="en-GB" sz="1400" dirty="0">
                <a:solidFill>
                  <a:srgbClr val="363636"/>
                </a:solidFill>
              </a:rPr>
              <a:t> (69%, 95% CI 50–84 with 400 mg compared with 38%, 95% CI 21–56 with 800 mg; p=0.012) </a:t>
            </a:r>
          </a:p>
          <a:p>
            <a:pPr lvl="1">
              <a:buClr>
                <a:srgbClr val="002850"/>
              </a:buClr>
            </a:pPr>
            <a:r>
              <a:rPr lang="en-GB" sz="1400" dirty="0">
                <a:solidFill>
                  <a:srgbClr val="363636"/>
                </a:solidFill>
              </a:rPr>
              <a:t>Dose modifications were seen in 44% and 34% of the higher and lower dose groups, respectively</a:t>
            </a:r>
          </a:p>
          <a:p>
            <a:pPr lvl="1">
              <a:buClr>
                <a:srgbClr val="002850"/>
              </a:buClr>
            </a:pPr>
            <a:endParaRPr lang="en-GB" sz="1400" kern="0" dirty="0">
              <a:solidFill>
                <a:srgbClr val="363636"/>
              </a:solidFill>
            </a:endParaRPr>
          </a:p>
          <a:p>
            <a:pPr lvl="1">
              <a:buClr>
                <a:srgbClr val="002850"/>
              </a:buClr>
            </a:pPr>
            <a:endParaRPr lang="en-GB" sz="1400" kern="0" dirty="0">
              <a:solidFill>
                <a:srgbClr val="363636"/>
              </a:solidFill>
            </a:endParaRPr>
          </a:p>
          <a:p>
            <a:pPr lvl="1">
              <a:buClr>
                <a:srgbClr val="002850"/>
              </a:buClr>
            </a:pPr>
            <a:endParaRPr lang="en-GB" sz="1400" kern="0" dirty="0">
              <a:solidFill>
                <a:srgbClr val="363636"/>
              </a:solidFill>
            </a:endParaRPr>
          </a:p>
          <a:p>
            <a:pPr lvl="1">
              <a:buClr>
                <a:srgbClr val="002850"/>
              </a:buClr>
            </a:pPr>
            <a:endParaRPr lang="en-GB" sz="1400" kern="0" dirty="0">
              <a:solidFill>
                <a:srgbClr val="363636"/>
              </a:solidFill>
            </a:endParaRPr>
          </a:p>
          <a:p>
            <a:pPr lvl="1">
              <a:buClr>
                <a:srgbClr val="002850"/>
              </a:buClr>
            </a:pPr>
            <a:endParaRPr lang="en-GB" sz="1400" kern="0" dirty="0">
              <a:solidFill>
                <a:srgbClr val="363636"/>
              </a:solidFill>
            </a:endParaRPr>
          </a:p>
          <a:p>
            <a:pPr lvl="1">
              <a:buClr>
                <a:srgbClr val="002850"/>
              </a:buClr>
            </a:pPr>
            <a:endParaRPr lang="en-GB" sz="1400" kern="0" dirty="0">
              <a:solidFill>
                <a:srgbClr val="363636"/>
              </a:solidFill>
            </a:endParaRPr>
          </a:p>
          <a:p>
            <a:pPr lvl="1">
              <a:buClr>
                <a:srgbClr val="002850"/>
              </a:buClr>
            </a:pPr>
            <a:endParaRPr lang="en-GB" sz="1400" kern="0" dirty="0">
              <a:solidFill>
                <a:srgbClr val="363636"/>
              </a:solidFill>
            </a:endParaRPr>
          </a:p>
          <a:p>
            <a:pPr lvl="1">
              <a:buClr>
                <a:srgbClr val="002850"/>
              </a:buClr>
            </a:pPr>
            <a:endParaRPr lang="en-GB" sz="1400" kern="0" dirty="0">
              <a:solidFill>
                <a:srgbClr val="363636"/>
              </a:solidFill>
            </a:endParaRPr>
          </a:p>
          <a:p>
            <a:pPr lvl="1">
              <a:buClr>
                <a:srgbClr val="002850"/>
              </a:buClr>
            </a:pPr>
            <a:endParaRPr lang="en-GB" sz="1400" kern="0" dirty="0">
              <a:solidFill>
                <a:srgbClr val="363636"/>
              </a:solidFill>
            </a:endParaRPr>
          </a:p>
          <a:p>
            <a:pPr lvl="1">
              <a:buClr>
                <a:srgbClr val="002850"/>
              </a:buClr>
            </a:pPr>
            <a:r>
              <a:rPr lang="en-GB" sz="1400" dirty="0">
                <a:solidFill>
                  <a:srgbClr val="363636"/>
                </a:solidFill>
              </a:rPr>
              <a:t>The proportion of patients with at least one grade 3/4 toxicity was 53% in </a:t>
            </a:r>
            <a:r>
              <a:rPr lang="en-GB" sz="1400" dirty="0" err="1">
                <a:solidFill>
                  <a:srgbClr val="363636"/>
                </a:solidFill>
              </a:rPr>
              <a:t>pazopanib</a:t>
            </a:r>
            <a:r>
              <a:rPr lang="en-GB" sz="1400" dirty="0">
                <a:solidFill>
                  <a:srgbClr val="363636"/>
                </a:solidFill>
              </a:rPr>
              <a:t> 800 mg group (13% for placebo) and 38% in </a:t>
            </a:r>
            <a:r>
              <a:rPr lang="en-GB" sz="1400" dirty="0" err="1">
                <a:solidFill>
                  <a:srgbClr val="363636"/>
                </a:solidFill>
              </a:rPr>
              <a:t>pazopanib</a:t>
            </a:r>
            <a:r>
              <a:rPr lang="en-GB" sz="1400" dirty="0">
                <a:solidFill>
                  <a:srgbClr val="363636"/>
                </a:solidFill>
              </a:rPr>
              <a:t> 400 mg group (27% for placebo)</a:t>
            </a:r>
            <a:endParaRPr lang="en-GB" sz="1400" kern="0" dirty="0">
              <a:solidFill>
                <a:srgbClr val="363636"/>
              </a:solidFill>
            </a:endParaRPr>
          </a:p>
          <a:p>
            <a:pPr lvl="1">
              <a:buClr>
                <a:srgbClr val="002850"/>
              </a:buClr>
            </a:pPr>
            <a:endParaRPr lang="en-GB" kern="0" dirty="0">
              <a:solidFill>
                <a:srgbClr val="363636"/>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24687220"/>
              </p:ext>
            </p:extLst>
          </p:nvPr>
        </p:nvGraphicFramePr>
        <p:xfrm>
          <a:off x="657809" y="2946956"/>
          <a:ext cx="7776865" cy="2225040"/>
        </p:xfrm>
        <a:graphic>
          <a:graphicData uri="http://schemas.openxmlformats.org/drawingml/2006/table">
            <a:tbl>
              <a:tblPr firstRow="1" bandRow="1">
                <a:tableStyleId>{5C22544A-7EE6-4342-B048-85BDC9FD1C3A}</a:tableStyleId>
              </a:tblPr>
              <a:tblGrid>
                <a:gridCol w="1555373">
                  <a:extLst>
                    <a:ext uri="{9D8B030D-6E8A-4147-A177-3AD203B41FA5}">
                      <a16:colId xmlns:a16="http://schemas.microsoft.com/office/drawing/2014/main" val="20000"/>
                    </a:ext>
                  </a:extLst>
                </a:gridCol>
                <a:gridCol w="1555373">
                  <a:extLst>
                    <a:ext uri="{9D8B030D-6E8A-4147-A177-3AD203B41FA5}">
                      <a16:colId xmlns:a16="http://schemas.microsoft.com/office/drawing/2014/main" val="20001"/>
                    </a:ext>
                  </a:extLst>
                </a:gridCol>
                <a:gridCol w="1209735">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088232">
                  <a:extLst>
                    <a:ext uri="{9D8B030D-6E8A-4147-A177-3AD203B41FA5}">
                      <a16:colId xmlns:a16="http://schemas.microsoft.com/office/drawing/2014/main" val="20004"/>
                    </a:ext>
                  </a:extLst>
                </a:gridCol>
              </a:tblGrid>
              <a:tr h="370840">
                <a:tc rowSpan="2">
                  <a:txBody>
                    <a:bodyPr/>
                    <a:lstStyle/>
                    <a:p>
                      <a:pPr algn="ctr"/>
                      <a:r>
                        <a:rPr lang="en-GB" b="1" dirty="0">
                          <a:solidFill>
                            <a:schemeClr val="bg1"/>
                          </a:solidFill>
                          <a:latin typeface="+mn-lt"/>
                        </a:rPr>
                        <a:t>Cohort</a:t>
                      </a:r>
                    </a:p>
                  </a:txBody>
                  <a:tcPr anchor="b">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GB" b="1" dirty="0">
                          <a:solidFill>
                            <a:schemeClr val="bg1"/>
                          </a:solidFill>
                        </a:rPr>
                        <a:t>Compliant patients</a:t>
                      </a:r>
                    </a:p>
                  </a:txBody>
                  <a:tcPr anchor="b">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70840">
                <a:tc vMerge="1">
                  <a:txBody>
                    <a:bodyPr/>
                    <a:lstStyle/>
                    <a:p>
                      <a:endParaRPr lang="en-GB" dirty="0"/>
                    </a:p>
                  </a:txBody>
                  <a:tcPr/>
                </a:tc>
                <a:tc>
                  <a:txBody>
                    <a:bodyPr/>
                    <a:lstStyle/>
                    <a:p>
                      <a:pPr algn="ctr"/>
                      <a:r>
                        <a:rPr lang="en-GB" b="0" dirty="0">
                          <a:solidFill>
                            <a:schemeClr val="bg1"/>
                          </a:solidFill>
                          <a:latin typeface="+mn-lt"/>
                        </a:rPr>
                        <a:t>Arm</a:t>
                      </a:r>
                    </a:p>
                  </a:txBody>
                  <a:tcPr anchor="b">
                    <a:lnL w="381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bg1"/>
                          </a:solidFill>
                          <a:latin typeface="+mn-lt"/>
                        </a:rPr>
                        <a:t>n</a:t>
                      </a:r>
                    </a:p>
                  </a:txBody>
                  <a:tcPr anchor="b">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bg1"/>
                          </a:solidFill>
                          <a:latin typeface="+mn-lt"/>
                        </a:rPr>
                        <a:t>n (%)</a:t>
                      </a:r>
                    </a:p>
                  </a:txBody>
                  <a:tcPr anchor="b">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bg1"/>
                          </a:solidFill>
                          <a:latin typeface="+mn-lt"/>
                        </a:rPr>
                        <a:t>95% CI for %</a:t>
                      </a:r>
                    </a:p>
                  </a:txBody>
                  <a:tcPr anchor="b">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rowSpan="2">
                  <a:txBody>
                    <a:bodyPr/>
                    <a:lstStyle/>
                    <a:p>
                      <a:pPr algn="ctr"/>
                      <a:r>
                        <a:rPr lang="en-GB" dirty="0">
                          <a:solidFill>
                            <a:schemeClr val="accent2"/>
                          </a:solidFill>
                          <a:latin typeface="+mn-lt"/>
                        </a:rPr>
                        <a:t>Dose</a:t>
                      </a:r>
                    </a:p>
                    <a:p>
                      <a:pPr algn="ctr"/>
                      <a:r>
                        <a:rPr lang="en-GB" dirty="0">
                          <a:solidFill>
                            <a:schemeClr val="accent2"/>
                          </a:solidFill>
                          <a:latin typeface="+mn-lt"/>
                        </a:rPr>
                        <a:t>800 mg/day</a:t>
                      </a:r>
                    </a:p>
                  </a:txBody>
                  <a:tcPr anchor="ctr">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err="1">
                          <a:solidFill>
                            <a:schemeClr val="accent2"/>
                          </a:solidFill>
                          <a:latin typeface="+mn-lt"/>
                        </a:rPr>
                        <a:t>Pazopanib</a:t>
                      </a:r>
                      <a:endParaRPr lang="en-GB" dirty="0">
                        <a:solidFill>
                          <a:schemeClr val="accent2"/>
                        </a:solidFill>
                        <a:latin typeface="+mn-lt"/>
                      </a:endParaRPr>
                    </a:p>
                  </a:txBody>
                  <a:tcPr anchor="ctr">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accent2"/>
                          </a:solidFill>
                          <a:latin typeface="+mn-lt"/>
                        </a:rPr>
                        <a:t>32</a:t>
                      </a:r>
                    </a:p>
                  </a:txBody>
                  <a:tcPr anchor="ctr">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accent2"/>
                          </a:solidFill>
                          <a:latin typeface="+mn-lt"/>
                        </a:rPr>
                        <a:t>12 (38%)</a:t>
                      </a:r>
                    </a:p>
                  </a:txBody>
                  <a:tcPr anchor="ctr">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mn-lt"/>
                        </a:rPr>
                        <a:t>[21–56]</a:t>
                      </a:r>
                    </a:p>
                  </a:txBody>
                  <a:tcPr anchor="ctr">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pPr algn="ctr"/>
                      <a:endParaRPr lang="en-GB" dirty="0"/>
                    </a:p>
                  </a:txBody>
                  <a:tcPr/>
                </a:tc>
                <a:tc>
                  <a:txBody>
                    <a:bodyPr/>
                    <a:lstStyle/>
                    <a:p>
                      <a:pPr algn="ctr"/>
                      <a:r>
                        <a:rPr lang="en-GB" dirty="0">
                          <a:solidFill>
                            <a:schemeClr val="bg1"/>
                          </a:solidFill>
                          <a:latin typeface="+mn-lt"/>
                        </a:rPr>
                        <a:t>Placebo</a:t>
                      </a:r>
                    </a:p>
                  </a:txBody>
                  <a:tcPr anchor="ctr">
                    <a:lnL w="12700" cmpd="sng">
                      <a:noFill/>
                    </a:lnL>
                    <a:lnR w="12700" cmpd="sng">
                      <a:noFill/>
                    </a:lnR>
                    <a:lnT w="3175"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latin typeface="+mn-lt"/>
                        </a:rPr>
                        <a:t>32</a:t>
                      </a:r>
                    </a:p>
                  </a:txBody>
                  <a:tcPr anchor="ctr">
                    <a:lnL w="12700" cmpd="sng">
                      <a:noFill/>
                    </a:lnL>
                    <a:lnR w="12700" cmpd="sng">
                      <a:noFill/>
                    </a:lnR>
                    <a:lnT w="3175"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latin typeface="+mn-lt"/>
                        </a:rPr>
                        <a:t>28 (87%)</a:t>
                      </a:r>
                    </a:p>
                  </a:txBody>
                  <a:tcPr anchor="ctr">
                    <a:lnL w="12700" cmpd="sng">
                      <a:noFill/>
                    </a:lnL>
                    <a:lnR w="12700" cmpd="sng">
                      <a:noFill/>
                    </a:lnR>
                    <a:lnT w="3175"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mn-lt"/>
                        </a:rPr>
                        <a:t>[71–96]</a:t>
                      </a:r>
                    </a:p>
                  </a:txBody>
                  <a:tcPr anchor="ctr">
                    <a:lnL w="12700" cmpd="sng">
                      <a:noFill/>
                    </a:lnL>
                    <a:lnR w="12700" cmpd="sng">
                      <a:noFill/>
                    </a:lnR>
                    <a:lnT w="3175"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rowSpan="2">
                  <a:txBody>
                    <a:bodyPr/>
                    <a:lstStyle/>
                    <a:p>
                      <a:pPr algn="ctr"/>
                      <a:r>
                        <a:rPr lang="en-GB" dirty="0">
                          <a:solidFill>
                            <a:schemeClr val="accent2"/>
                          </a:solidFill>
                          <a:latin typeface="+mn-lt"/>
                        </a:rPr>
                        <a:t>Dose</a:t>
                      </a:r>
                    </a:p>
                    <a:p>
                      <a:pPr algn="ctr"/>
                      <a:r>
                        <a:rPr lang="en-GB" dirty="0">
                          <a:solidFill>
                            <a:schemeClr val="accent2"/>
                          </a:solidFill>
                          <a:latin typeface="+mn-lt"/>
                        </a:rPr>
                        <a:t>400 mg/day</a:t>
                      </a:r>
                    </a:p>
                  </a:txBody>
                  <a:tcPr anchor="ctr">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err="1">
                          <a:solidFill>
                            <a:schemeClr val="accent2"/>
                          </a:solidFill>
                          <a:latin typeface="+mn-lt"/>
                        </a:rPr>
                        <a:t>Pazopanib</a:t>
                      </a:r>
                      <a:endParaRPr lang="en-GB" dirty="0">
                        <a:solidFill>
                          <a:schemeClr val="accent2"/>
                        </a:solidFill>
                        <a:latin typeface="+mn-lt"/>
                      </a:endParaRPr>
                    </a:p>
                  </a:txBody>
                  <a:tcPr anchor="ctr">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accent2"/>
                          </a:solidFill>
                          <a:latin typeface="+mn-lt"/>
                        </a:rPr>
                        <a:t>32</a:t>
                      </a:r>
                    </a:p>
                  </a:txBody>
                  <a:tcPr anchor="ctr">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accent2"/>
                          </a:solidFill>
                          <a:latin typeface="+mn-lt"/>
                        </a:rPr>
                        <a:t>22 (69%)</a:t>
                      </a:r>
                    </a:p>
                  </a:txBody>
                  <a:tcPr anchor="ctr">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latin typeface="+mn-lt"/>
                        </a:rPr>
                        <a:t>[50–84]</a:t>
                      </a:r>
                    </a:p>
                  </a:txBody>
                  <a:tcPr anchor="ctr">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31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pPr algn="ctr"/>
                      <a:endParaRPr lang="en-GB" dirty="0"/>
                    </a:p>
                  </a:txBody>
                  <a:tcPr/>
                </a:tc>
                <a:tc>
                  <a:txBody>
                    <a:bodyPr/>
                    <a:lstStyle/>
                    <a:p>
                      <a:pPr algn="ctr"/>
                      <a:r>
                        <a:rPr lang="en-GB" dirty="0">
                          <a:solidFill>
                            <a:schemeClr val="bg1"/>
                          </a:solidFill>
                          <a:latin typeface="+mn-lt"/>
                        </a:rPr>
                        <a:t>Placebo</a:t>
                      </a:r>
                    </a:p>
                  </a:txBody>
                  <a:tcPr anchor="ctr">
                    <a:lnL w="12700" cmpd="sng">
                      <a:noFill/>
                    </a:lnL>
                    <a:lnR w="12700" cmpd="sng">
                      <a:noFill/>
                    </a:lnR>
                    <a:lnT w="3175"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latin typeface="+mn-lt"/>
                        </a:rPr>
                        <a:t>30</a:t>
                      </a:r>
                    </a:p>
                  </a:txBody>
                  <a:tcPr anchor="ctr">
                    <a:lnL w="12700" cmpd="sng">
                      <a:noFill/>
                    </a:lnL>
                    <a:lnR w="12700" cmpd="sng">
                      <a:noFill/>
                    </a:lnR>
                    <a:lnT w="3175"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latin typeface="+mn-lt"/>
                        </a:rPr>
                        <a:t>28 (93%)</a:t>
                      </a:r>
                    </a:p>
                  </a:txBody>
                  <a:tcPr anchor="ctr">
                    <a:lnL w="12700" cmpd="sng">
                      <a:noFill/>
                    </a:lnL>
                    <a:lnR w="12700" cmpd="sng">
                      <a:noFill/>
                    </a:lnR>
                    <a:lnT w="3175"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mn-lt"/>
                        </a:rPr>
                        <a:t>[77–99]</a:t>
                      </a:r>
                    </a:p>
                  </a:txBody>
                  <a:tcPr anchor="ctr">
                    <a:lnL w="12700" cmpd="sng">
                      <a:noFill/>
                    </a:lnL>
                    <a:lnR w="12700" cmpd="sng">
                      <a:noFill/>
                    </a:lnR>
                    <a:lnT w="3175"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9503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6" name="Content Placeholder 2"/>
          <p:cNvSpPr>
            <a:spLocks noGrp="1"/>
          </p:cNvSpPr>
          <p:nvPr>
            <p:ph idx="1"/>
          </p:nvPr>
        </p:nvSpPr>
        <p:spPr>
          <a:xfrm>
            <a:off x="228600" y="1320800"/>
            <a:ext cx="8686800" cy="5308600"/>
          </a:xfrm>
        </p:spPr>
        <p:txBody>
          <a:bodyPr/>
          <a:lstStyle/>
          <a:p>
            <a:r>
              <a:rPr lang="en-GB" dirty="0"/>
              <a:t>This is the first feasibility study of adjuvant VEGFR TKI</a:t>
            </a:r>
          </a:p>
          <a:p>
            <a:r>
              <a:rPr lang="en-GB" dirty="0"/>
              <a:t>Both compliance and toxicity were compromised at the higher </a:t>
            </a:r>
            <a:r>
              <a:rPr lang="en-GB" dirty="0" err="1"/>
              <a:t>pazopanib</a:t>
            </a:r>
            <a:r>
              <a:rPr lang="en-GB" dirty="0"/>
              <a:t> dose of 800 mg/day suggesting that this dose is not feasible as adjuvant treatment for NSCLC</a:t>
            </a:r>
          </a:p>
          <a:p>
            <a:r>
              <a:rPr lang="en-GB" dirty="0"/>
              <a:t>However, at the reduced dose of 400 mg/day, compliance and tolerance were acceptable in this setting</a:t>
            </a:r>
          </a:p>
          <a:p>
            <a:endParaRPr lang="en-GB" dirty="0"/>
          </a:p>
        </p:txBody>
      </p:sp>
      <p:sp>
        <p:nvSpPr>
          <p:cNvPr id="7" name="Text Box 4"/>
          <p:cNvSpPr txBox="1">
            <a:spLocks noChangeArrowheads="1"/>
          </p:cNvSpPr>
          <p:nvPr/>
        </p:nvSpPr>
        <p:spPr bwMode="auto">
          <a:xfrm>
            <a:off x="5200011" y="6474897"/>
            <a:ext cx="37233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Besse</a:t>
            </a:r>
            <a:r>
              <a:rPr lang="en-GB" sz="1200" dirty="0"/>
              <a:t> et al. </a:t>
            </a:r>
            <a:r>
              <a:rPr lang="it-IT" sz="1200" dirty="0"/>
              <a:t>Ann Oncol 24, 2013; (suppl; abstr LBA19)</a:t>
            </a:r>
            <a:endParaRPr lang="en-GB" sz="1200" dirty="0"/>
          </a:p>
        </p:txBody>
      </p:sp>
    </p:spTree>
    <p:extLst>
      <p:ext uri="{BB962C8B-B14F-4D97-AF65-F5344CB8AC3E}">
        <p14:creationId xmlns:p14="http://schemas.microsoft.com/office/powerpoint/2010/main" val="381156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a:t>20: FLT1 gene variation as a major determinant of recurrence in </a:t>
            </a:r>
            <a:br>
              <a:rPr lang="en-GB" sz="2000" dirty="0"/>
            </a:br>
            <a:r>
              <a:rPr lang="en-GB" sz="2000" dirty="0"/>
              <a:t>stage I-III non-small cell lung cancer – </a:t>
            </a:r>
            <a:r>
              <a:rPr lang="en-GB" sz="2000" i="1" dirty="0" err="1"/>
              <a:t>Innocenti</a:t>
            </a:r>
            <a:r>
              <a:rPr lang="en-GB" sz="2000" i="1" dirty="0"/>
              <a:t> F</a:t>
            </a:r>
          </a:p>
        </p:txBody>
      </p:sp>
      <p:sp>
        <p:nvSpPr>
          <p:cNvPr id="5123" name="Rectangle 3"/>
          <p:cNvSpPr>
            <a:spLocks noGrp="1" noChangeArrowheads="1"/>
          </p:cNvSpPr>
          <p:nvPr>
            <p:ph type="body" idx="1"/>
          </p:nvPr>
        </p:nvSpPr>
        <p:spPr/>
        <p:txBody>
          <a:bodyPr/>
          <a:lstStyle/>
          <a:p>
            <a:r>
              <a:rPr lang="en-GB" sz="1800" b="1" dirty="0"/>
              <a:t>Study objective</a:t>
            </a:r>
          </a:p>
          <a:p>
            <a:pPr lvl="1"/>
            <a:r>
              <a:rPr lang="en-GB" sz="1800" dirty="0"/>
              <a:t>To investigate the association of SNPs of the VEGF-pathway with survival in patients with early stage, operable NSCLC</a:t>
            </a:r>
          </a:p>
          <a:p>
            <a:r>
              <a:rPr lang="en-GB" sz="1800" b="1" dirty="0"/>
              <a:t>Study type/design</a:t>
            </a:r>
          </a:p>
          <a:p>
            <a:pPr lvl="1"/>
            <a:r>
              <a:rPr lang="en-GB" sz="1800" dirty="0"/>
              <a:t>Candidate gene genotyping study with a prospective independent validation</a:t>
            </a:r>
          </a:p>
          <a:p>
            <a:pPr lvl="1"/>
            <a:r>
              <a:rPr lang="en-GB" sz="1800" dirty="0"/>
              <a:t>VEGF-pathway genes from an initial cohort of 150 patients with stage I-III NSCLC were analysed for 53 SNPs </a:t>
            </a:r>
          </a:p>
          <a:p>
            <a:pPr lvl="1"/>
            <a:r>
              <a:rPr lang="en-GB" sz="1800" dirty="0"/>
              <a:t>Five SNPs passed the false discovery rate and were genotyped in a validation cohort of 146 patients</a:t>
            </a:r>
          </a:p>
          <a:p>
            <a:pPr lvl="1"/>
            <a:r>
              <a:rPr lang="en-GB" sz="1800" dirty="0"/>
              <a:t>Primary endpoint: RFS</a:t>
            </a:r>
          </a:p>
          <a:p>
            <a:endParaRPr lang="en-GB" sz="1800" b="1" dirty="0"/>
          </a:p>
        </p:txBody>
      </p:sp>
      <p:sp>
        <p:nvSpPr>
          <p:cNvPr id="5125" name="Text Box 5"/>
          <p:cNvSpPr txBox="1">
            <a:spLocks noChangeArrowheads="1"/>
          </p:cNvSpPr>
          <p:nvPr/>
        </p:nvSpPr>
        <p:spPr bwMode="auto">
          <a:xfrm>
            <a:off x="231775" y="6290231"/>
            <a:ext cx="25706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t>SNP, single-nucleotide polymorphism;</a:t>
            </a:r>
          </a:p>
          <a:p>
            <a:r>
              <a:rPr lang="en-GB" sz="1200" dirty="0"/>
              <a:t>RFS, recurrence-free survival</a:t>
            </a:r>
          </a:p>
        </p:txBody>
      </p:sp>
      <p:sp>
        <p:nvSpPr>
          <p:cNvPr id="6" name="Text Box 4"/>
          <p:cNvSpPr txBox="1">
            <a:spLocks noChangeArrowheads="1"/>
          </p:cNvSpPr>
          <p:nvPr/>
        </p:nvSpPr>
        <p:spPr bwMode="auto">
          <a:xfrm>
            <a:off x="5337869" y="6474897"/>
            <a:ext cx="358546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Innocenti</a:t>
            </a:r>
            <a:r>
              <a:rPr lang="en-GB" sz="1200" dirty="0"/>
              <a:t>. </a:t>
            </a:r>
            <a:r>
              <a:rPr lang="it-IT" sz="1200" dirty="0"/>
              <a:t>Ann Oncol 24, 2013; (suppl; abstr LBA20)</a:t>
            </a:r>
            <a:endParaRPr lang="en-GB" sz="1200" dirty="0"/>
          </a:p>
        </p:txBody>
      </p:sp>
    </p:spTree>
    <p:custDataLst>
      <p:tags r:id="rId1"/>
    </p:custDataLst>
    <p:extLst>
      <p:ext uri="{BB962C8B-B14F-4D97-AF65-F5344CB8AC3E}">
        <p14:creationId xmlns:p14="http://schemas.microsoft.com/office/powerpoint/2010/main" val="144469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 Five </a:t>
            </a:r>
            <a:r>
              <a:rPr lang="en-GB" dirty="0" err="1"/>
              <a:t>germline</a:t>
            </a:r>
            <a:r>
              <a:rPr lang="en-GB" dirty="0"/>
              <a:t> gene variants associated with recurrence-free survival</a:t>
            </a:r>
          </a:p>
        </p:txBody>
      </p:sp>
      <p:sp>
        <p:nvSpPr>
          <p:cNvPr id="4" name="Rectangle 3"/>
          <p:cNvSpPr>
            <a:spLocks noGrp="1" noChangeArrowheads="1"/>
          </p:cNvSpPr>
          <p:nvPr>
            <p:ph idx="1"/>
          </p:nvPr>
        </p:nvSpPr>
        <p:spPr>
          <a:xfrm>
            <a:off x="228600" y="1219200"/>
            <a:ext cx="8786091" cy="5308600"/>
          </a:xfrm>
        </p:spPr>
        <p:txBody>
          <a:bodyPr/>
          <a:lstStyle/>
          <a:p>
            <a:r>
              <a:rPr lang="en-GB" sz="1400" b="1" dirty="0"/>
              <a:t>Key results</a:t>
            </a:r>
          </a:p>
          <a:p>
            <a:pPr lvl="1"/>
            <a:r>
              <a:rPr lang="en-GB" sz="1400" dirty="0"/>
              <a:t>In the initial cohort: </a:t>
            </a:r>
            <a:r>
              <a:rPr lang="en-GB" sz="1400" i="1" dirty="0"/>
              <a:t>FLT1</a:t>
            </a:r>
            <a:r>
              <a:rPr lang="en-GB" sz="1400" dirty="0"/>
              <a:t> rs7996030 and rs9582036 were associated with decreased RFS (HR=1.67 [95% CI, 1.22–2.29]; 1.51 [1.14–2.01], respectively); 3 </a:t>
            </a:r>
            <a:r>
              <a:rPr lang="en-GB" sz="1400" i="1" dirty="0"/>
              <a:t>KRAS</a:t>
            </a:r>
            <a:r>
              <a:rPr lang="en-GB" sz="1400" dirty="0"/>
              <a:t> SNPs were also associated with shorter RFS</a:t>
            </a:r>
          </a:p>
          <a:p>
            <a:pPr lvl="1"/>
            <a:r>
              <a:rPr lang="en-GB" sz="1400" dirty="0"/>
              <a:t>In the validation cohort: Negative effect of </a:t>
            </a:r>
            <a:r>
              <a:rPr lang="en-GB" sz="1400" i="1" dirty="0"/>
              <a:t>FLT1 </a:t>
            </a:r>
            <a:r>
              <a:rPr lang="en-GB" sz="1400" dirty="0"/>
              <a:t>rs9582036 on RFS confirmed (HR=1.69 [0.99–2.89]; p=0.028)</a:t>
            </a:r>
          </a:p>
          <a:p>
            <a:pPr lvl="1">
              <a:spcAft>
                <a:spcPts val="0"/>
              </a:spcAft>
            </a:pPr>
            <a:r>
              <a:rPr lang="en-GB" sz="1400" dirty="0"/>
              <a:t>In a pooled analysis of both cohorts, the HR of rs9582036 (A&gt;C) for RFS was 1.76 (1.31–2.47, p=0.0001)</a:t>
            </a:r>
            <a:br>
              <a:rPr lang="en-GB" sz="1400" dirty="0"/>
            </a:br>
            <a:endParaRPr lang="en-GB" sz="1400" dirty="0"/>
          </a:p>
          <a:p>
            <a:pPr lvl="1"/>
            <a:endParaRPr lang="en-GB" sz="1400" dirty="0"/>
          </a:p>
          <a:p>
            <a:pPr lvl="1"/>
            <a:endParaRPr lang="en-GB" sz="1400" dirty="0"/>
          </a:p>
          <a:p>
            <a:pPr lvl="1"/>
            <a:endParaRPr lang="en-GB" sz="1400" dirty="0"/>
          </a:p>
          <a:p>
            <a:pPr marL="252412" lvl="1" indent="0">
              <a:buNone/>
            </a:pPr>
            <a:endParaRPr lang="en-GB" sz="1400" dirty="0"/>
          </a:p>
          <a:p>
            <a:pPr marL="252412" lvl="1" indent="0">
              <a:buNone/>
            </a:pPr>
            <a:endParaRPr lang="en-GB" sz="1400" dirty="0"/>
          </a:p>
          <a:p>
            <a:pPr marL="252412" lvl="1" indent="0">
              <a:buNone/>
            </a:pPr>
            <a:endParaRPr lang="en-GB" sz="1400" dirty="0"/>
          </a:p>
          <a:p>
            <a:pPr marL="252412" lvl="1" indent="0">
              <a:buNone/>
            </a:pPr>
            <a:endParaRPr lang="en-GB" sz="1400" dirty="0"/>
          </a:p>
          <a:p>
            <a:pPr marL="252412" lvl="1" indent="0">
              <a:buNone/>
            </a:pPr>
            <a:endParaRPr lang="en-GB" sz="1400" dirty="0"/>
          </a:p>
          <a:p>
            <a:r>
              <a:rPr lang="en-GB" sz="1400" b="1" dirty="0"/>
              <a:t>Key conclusions</a:t>
            </a:r>
          </a:p>
          <a:p>
            <a:pPr lvl="1"/>
            <a:r>
              <a:rPr lang="en-GB" sz="1400" i="1" dirty="0"/>
              <a:t>FLT1</a:t>
            </a:r>
            <a:r>
              <a:rPr lang="en-GB" sz="1400" dirty="0"/>
              <a:t> is a negative prognostic marker in early stage NSCLC</a:t>
            </a:r>
          </a:p>
          <a:p>
            <a:pPr lvl="1"/>
            <a:r>
              <a:rPr lang="en-GB" sz="1400" dirty="0"/>
              <a:t>May act through negative regulation of VEGFR-1 on tumour angiogenesis</a:t>
            </a:r>
          </a:p>
          <a:p>
            <a:endParaRPr lang="en-GB" dirty="0"/>
          </a:p>
        </p:txBody>
      </p:sp>
      <p:sp>
        <p:nvSpPr>
          <p:cNvPr id="5" name="Text Box 4"/>
          <p:cNvSpPr txBox="1">
            <a:spLocks noChangeArrowheads="1"/>
          </p:cNvSpPr>
          <p:nvPr/>
        </p:nvSpPr>
        <p:spPr bwMode="auto">
          <a:xfrm>
            <a:off x="5337869" y="6597134"/>
            <a:ext cx="358546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Innocenti</a:t>
            </a:r>
            <a:r>
              <a:rPr lang="en-GB" sz="1200" dirty="0">
                <a:solidFill>
                  <a:srgbClr val="363636"/>
                </a:solidFill>
              </a:rPr>
              <a:t>. </a:t>
            </a:r>
            <a:r>
              <a:rPr lang="it-IT" sz="1200" dirty="0">
                <a:solidFill>
                  <a:srgbClr val="363636"/>
                </a:solidFill>
              </a:rPr>
              <a:t>Ann Oncol 24, 2013; (suppl; abstr LBA20)</a:t>
            </a:r>
            <a:endParaRPr lang="en-GB" sz="1200" dirty="0">
              <a:solidFill>
                <a:srgbClr val="36363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889195510"/>
              </p:ext>
            </p:extLst>
          </p:nvPr>
        </p:nvGraphicFramePr>
        <p:xfrm>
          <a:off x="395536" y="3447324"/>
          <a:ext cx="8391386" cy="2225040"/>
        </p:xfrm>
        <a:graphic>
          <a:graphicData uri="http://schemas.openxmlformats.org/drawingml/2006/table">
            <a:tbl>
              <a:tblPr firstRow="1" bandRow="1">
                <a:tableStyleId>{5C22544A-7EE6-4342-B048-85BDC9FD1C3A}</a:tableStyleId>
              </a:tblPr>
              <a:tblGrid>
                <a:gridCol w="1039636">
                  <a:extLst>
                    <a:ext uri="{9D8B030D-6E8A-4147-A177-3AD203B41FA5}">
                      <a16:colId xmlns:a16="http://schemas.microsoft.com/office/drawing/2014/main" val="20000"/>
                    </a:ext>
                  </a:extLst>
                </a:gridCol>
                <a:gridCol w="742601">
                  <a:extLst>
                    <a:ext uri="{9D8B030D-6E8A-4147-A177-3AD203B41FA5}">
                      <a16:colId xmlns:a16="http://schemas.microsoft.com/office/drawing/2014/main" val="20001"/>
                    </a:ext>
                  </a:extLst>
                </a:gridCol>
                <a:gridCol w="728901">
                  <a:extLst>
                    <a:ext uri="{9D8B030D-6E8A-4147-A177-3AD203B41FA5}">
                      <a16:colId xmlns:a16="http://schemas.microsoft.com/office/drawing/2014/main" val="20002"/>
                    </a:ext>
                  </a:extLst>
                </a:gridCol>
                <a:gridCol w="236480">
                  <a:extLst>
                    <a:ext uri="{9D8B030D-6E8A-4147-A177-3AD203B41FA5}">
                      <a16:colId xmlns:a16="http://schemas.microsoft.com/office/drawing/2014/main" val="20003"/>
                    </a:ext>
                  </a:extLst>
                </a:gridCol>
                <a:gridCol w="564750">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216024">
                  <a:extLst>
                    <a:ext uri="{9D8B030D-6E8A-4147-A177-3AD203B41FA5}">
                      <a16:colId xmlns:a16="http://schemas.microsoft.com/office/drawing/2014/main" val="20008"/>
                    </a:ext>
                  </a:extLst>
                </a:gridCol>
                <a:gridCol w="486211">
                  <a:extLst>
                    <a:ext uri="{9D8B030D-6E8A-4147-A177-3AD203B41FA5}">
                      <a16:colId xmlns:a16="http://schemas.microsoft.com/office/drawing/2014/main" val="20009"/>
                    </a:ext>
                  </a:extLst>
                </a:gridCol>
                <a:gridCol w="965381">
                  <a:extLst>
                    <a:ext uri="{9D8B030D-6E8A-4147-A177-3AD203B41FA5}">
                      <a16:colId xmlns:a16="http://schemas.microsoft.com/office/drawing/2014/main" val="20010"/>
                    </a:ext>
                  </a:extLst>
                </a:gridCol>
                <a:gridCol w="891122">
                  <a:extLst>
                    <a:ext uri="{9D8B030D-6E8A-4147-A177-3AD203B41FA5}">
                      <a16:colId xmlns:a16="http://schemas.microsoft.com/office/drawing/2014/main" val="20011"/>
                    </a:ext>
                  </a:extLst>
                </a:gridCol>
              </a:tblGrid>
              <a:tr h="370840">
                <a:tc>
                  <a:txBody>
                    <a:bodyPr/>
                    <a:lstStyle/>
                    <a:p>
                      <a:pPr algn="ctr"/>
                      <a:r>
                        <a:rPr lang="en-GB" sz="1200" dirty="0">
                          <a:latin typeface="+mn-lt"/>
                        </a:rPr>
                        <a:t>SNP</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200" dirty="0">
                          <a:latin typeface="+mn-lt"/>
                        </a:rPr>
                        <a:t>Alleles</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200" dirty="0">
                          <a:latin typeface="+mn-lt"/>
                        </a:rPr>
                        <a:t>Gene</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GB" sz="1200" dirty="0">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200" dirty="0">
                          <a:latin typeface="+mn-lt"/>
                        </a:rPr>
                        <a:t>HR</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200" dirty="0">
                          <a:latin typeface="+mn-lt"/>
                        </a:rPr>
                        <a:t>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200" dirty="0">
                          <a:latin typeface="+mn-lt"/>
                        </a:rPr>
                        <a:t>p-value</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200" dirty="0">
                          <a:latin typeface="+mn-lt"/>
                        </a:rPr>
                        <a:t>Q value</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GB" sz="1200" dirty="0">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200" dirty="0">
                          <a:latin typeface="+mn-lt"/>
                        </a:rPr>
                        <a:t>HR</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200" dirty="0">
                          <a:latin typeface="+mn-lt"/>
                        </a:rPr>
                        <a:t>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200" i="0" dirty="0">
                          <a:latin typeface="+mn-lt"/>
                        </a:rPr>
                        <a:t>p</a:t>
                      </a:r>
                      <a:r>
                        <a:rPr lang="en-GB" sz="1200" i="1" dirty="0">
                          <a:latin typeface="+mn-lt"/>
                        </a:rPr>
                        <a:t>-</a:t>
                      </a:r>
                      <a:r>
                        <a:rPr lang="en-GB" sz="1200" dirty="0">
                          <a:latin typeface="+mn-lt"/>
                        </a:rPr>
                        <a:t>value</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GB" sz="1200" dirty="0">
                          <a:solidFill>
                            <a:schemeClr val="bg1"/>
                          </a:solidFill>
                          <a:latin typeface="+mn-lt"/>
                        </a:rPr>
                        <a:t>rs7996030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200" dirty="0">
                          <a:solidFill>
                            <a:schemeClr val="bg1"/>
                          </a:solidFill>
                          <a:latin typeface="+mn-lt"/>
                        </a:rPr>
                        <a:t>G&gt;A</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FLT1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GB" sz="1200" dirty="0">
                        <a:solidFill>
                          <a:schemeClr val="bg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1.67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1.22–2.29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0.0014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0.0490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GB" sz="1200" dirty="0">
                        <a:solidFill>
                          <a:schemeClr val="bg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i="1" dirty="0">
                          <a:solidFill>
                            <a:schemeClr val="bg1"/>
                          </a:solidFill>
                          <a:latin typeface="+mn-lt"/>
                        </a:rPr>
                        <a:t>1.37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i="1" dirty="0">
                          <a:solidFill>
                            <a:schemeClr val="bg1"/>
                          </a:solidFill>
                          <a:latin typeface="+mn-lt"/>
                        </a:rPr>
                        <a:t>0.78–2.42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i="1" dirty="0">
                          <a:solidFill>
                            <a:schemeClr val="bg1"/>
                          </a:solidFill>
                          <a:latin typeface="+mn-lt"/>
                        </a:rPr>
                        <a:t>0.1382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1"/>
                  </a:ext>
                </a:extLst>
              </a:tr>
              <a:tr h="370840">
                <a:tc>
                  <a:txBody>
                    <a:bodyPr/>
                    <a:lstStyle/>
                    <a:p>
                      <a:pPr algn="ctr"/>
                      <a:r>
                        <a:rPr lang="en-GB" sz="1200" b="1" dirty="0">
                          <a:solidFill>
                            <a:srgbClr val="C00000"/>
                          </a:solidFill>
                          <a:latin typeface="+mn-lt"/>
                        </a:rPr>
                        <a:t>rs9582036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200" b="1" dirty="0">
                          <a:solidFill>
                            <a:srgbClr val="C00000"/>
                          </a:solidFill>
                          <a:latin typeface="+mn-lt"/>
                        </a:rPr>
                        <a:t>A&gt;C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b="1" dirty="0">
                          <a:solidFill>
                            <a:srgbClr val="C00000"/>
                          </a:solidFill>
                          <a:latin typeface="+mn-lt"/>
                        </a:rPr>
                        <a:t>FLT1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GB" sz="1200" b="1" dirty="0">
                        <a:solidFill>
                          <a:srgbClr val="C00000"/>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b="1" dirty="0">
                          <a:solidFill>
                            <a:srgbClr val="C00000"/>
                          </a:solidFill>
                          <a:latin typeface="+mn-lt"/>
                        </a:rPr>
                        <a:t>1.51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b="1" dirty="0">
                          <a:solidFill>
                            <a:srgbClr val="C00000"/>
                          </a:solidFill>
                          <a:latin typeface="+mn-lt"/>
                        </a:rPr>
                        <a:t>1.14–2.01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b="1" dirty="0">
                          <a:solidFill>
                            <a:srgbClr val="C00000"/>
                          </a:solidFill>
                          <a:latin typeface="+mn-lt"/>
                        </a:rPr>
                        <a:t>0.0044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b="1" dirty="0">
                          <a:solidFill>
                            <a:srgbClr val="C00000"/>
                          </a:solidFill>
                          <a:latin typeface="+mn-lt"/>
                        </a:rPr>
                        <a:t>0.0490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GB" sz="1200" b="1" dirty="0">
                        <a:solidFill>
                          <a:srgbClr val="C00000"/>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b="1" i="1" dirty="0">
                          <a:solidFill>
                            <a:srgbClr val="C00000"/>
                          </a:solidFill>
                          <a:latin typeface="+mn-lt"/>
                        </a:rPr>
                        <a:t>1.69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b="1" i="1" dirty="0">
                          <a:solidFill>
                            <a:srgbClr val="C00000"/>
                          </a:solidFill>
                          <a:latin typeface="+mn-lt"/>
                        </a:rPr>
                        <a:t>0.99–2.89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b="1" i="1" dirty="0">
                          <a:solidFill>
                            <a:srgbClr val="C00000"/>
                          </a:solidFill>
                          <a:latin typeface="+mn-lt"/>
                        </a:rPr>
                        <a:t>0.0275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370840">
                <a:tc>
                  <a:txBody>
                    <a:bodyPr/>
                    <a:lstStyle/>
                    <a:p>
                      <a:pPr algn="ctr"/>
                      <a:r>
                        <a:rPr lang="en-GB" sz="1200" dirty="0">
                          <a:solidFill>
                            <a:schemeClr val="bg1"/>
                          </a:solidFill>
                          <a:latin typeface="+mn-lt"/>
                        </a:rPr>
                        <a:t>rs10505980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200" dirty="0">
                          <a:solidFill>
                            <a:schemeClr val="bg1"/>
                          </a:solidFill>
                        </a:rPr>
                        <a:t>G&gt;A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KRAS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GB" sz="120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0.64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0.47–0.87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0.0049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0.0490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GB" sz="120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i="1" dirty="0">
                          <a:solidFill>
                            <a:schemeClr val="bg1"/>
                          </a:solidFill>
                          <a:latin typeface="+mn-lt"/>
                        </a:rPr>
                        <a:t>1.17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i="1" dirty="0">
                          <a:solidFill>
                            <a:schemeClr val="bg1"/>
                          </a:solidFill>
                          <a:latin typeface="+mn-lt"/>
                        </a:rPr>
                        <a:t>0.68–2.01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i="1" dirty="0">
                          <a:solidFill>
                            <a:schemeClr val="bg1"/>
                          </a:solidFill>
                          <a:latin typeface="+mn-lt"/>
                        </a:rPr>
                        <a:t>0.2890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370840">
                <a:tc>
                  <a:txBody>
                    <a:bodyPr/>
                    <a:lstStyle/>
                    <a:p>
                      <a:pPr algn="ctr"/>
                      <a:r>
                        <a:rPr lang="en-GB" sz="1200" dirty="0">
                          <a:solidFill>
                            <a:schemeClr val="bg1"/>
                          </a:solidFill>
                          <a:latin typeface="+mn-lt"/>
                        </a:rPr>
                        <a:t>rs12813551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200" dirty="0">
                          <a:solidFill>
                            <a:schemeClr val="bg1"/>
                          </a:solidFill>
                        </a:rPr>
                        <a:t>T&gt;C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KRAS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GB" sz="12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0.64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0.46–0.87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0.0052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0.0490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GB" sz="120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i="1" dirty="0">
                          <a:solidFill>
                            <a:schemeClr val="bg1"/>
                          </a:solidFill>
                          <a:latin typeface="+mn-lt"/>
                        </a:rPr>
                        <a:t>0.91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i="1" dirty="0">
                          <a:solidFill>
                            <a:schemeClr val="bg1"/>
                          </a:solidFill>
                          <a:latin typeface="+mn-lt"/>
                        </a:rPr>
                        <a:t>0.53–1.58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i="1" dirty="0">
                          <a:solidFill>
                            <a:schemeClr val="bg1"/>
                          </a:solidFill>
                          <a:latin typeface="+mn-lt"/>
                        </a:rPr>
                        <a:t>0.3698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370840">
                <a:tc>
                  <a:txBody>
                    <a:bodyPr/>
                    <a:lstStyle/>
                    <a:p>
                      <a:pPr algn="ctr"/>
                      <a:r>
                        <a:rPr lang="en-GB" sz="1200" dirty="0">
                          <a:solidFill>
                            <a:schemeClr val="bg1"/>
                          </a:solidFill>
                          <a:latin typeface="+mn-lt"/>
                        </a:rPr>
                        <a:t>rs10842513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200" dirty="0">
                          <a:solidFill>
                            <a:schemeClr val="bg1"/>
                          </a:solidFill>
                        </a:rPr>
                        <a:t>C&gt;T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KRAS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GB" sz="12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1.65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1.16–2.37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0.0060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dirty="0">
                          <a:solidFill>
                            <a:schemeClr val="bg1"/>
                          </a:solidFill>
                          <a:latin typeface="+mn-lt"/>
                        </a:rPr>
                        <a:t>0.0490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endParaRPr lang="en-GB" sz="1200" dirty="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i="1" dirty="0">
                          <a:solidFill>
                            <a:schemeClr val="bg1"/>
                          </a:solidFill>
                          <a:latin typeface="+mn-lt"/>
                        </a:rPr>
                        <a:t>1.09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i="1" dirty="0">
                          <a:solidFill>
                            <a:schemeClr val="bg1"/>
                          </a:solidFill>
                          <a:latin typeface="+mn-lt"/>
                        </a:rPr>
                        <a:t>0.49–2.44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GB" sz="1200" i="1" dirty="0">
                          <a:solidFill>
                            <a:schemeClr val="bg1"/>
                          </a:solidFill>
                          <a:latin typeface="+mn-lt"/>
                        </a:rPr>
                        <a:t>0.4136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bl>
          </a:graphicData>
        </a:graphic>
      </p:graphicFrame>
      <p:sp>
        <p:nvSpPr>
          <p:cNvPr id="9" name="TextBox 8"/>
          <p:cNvSpPr txBox="1"/>
          <p:nvPr/>
        </p:nvSpPr>
        <p:spPr>
          <a:xfrm>
            <a:off x="3386933" y="3154309"/>
            <a:ext cx="1257075" cy="307777"/>
          </a:xfrm>
          <a:prstGeom prst="rect">
            <a:avLst/>
          </a:prstGeom>
          <a:noFill/>
        </p:spPr>
        <p:txBody>
          <a:bodyPr wrap="none" rtlCol="0">
            <a:spAutoFit/>
          </a:bodyPr>
          <a:lstStyle/>
          <a:p>
            <a:r>
              <a:rPr lang="en-GB" sz="1400" b="1" dirty="0">
                <a:solidFill>
                  <a:schemeClr val="bg1"/>
                </a:solidFill>
              </a:rPr>
              <a:t>Initial cohort</a:t>
            </a:r>
          </a:p>
        </p:txBody>
      </p:sp>
      <p:sp>
        <p:nvSpPr>
          <p:cNvPr id="10" name="TextBox 9"/>
          <p:cNvSpPr txBox="1"/>
          <p:nvPr/>
        </p:nvSpPr>
        <p:spPr>
          <a:xfrm>
            <a:off x="6372200" y="3154309"/>
            <a:ext cx="1635128" cy="307777"/>
          </a:xfrm>
          <a:prstGeom prst="rect">
            <a:avLst/>
          </a:prstGeom>
          <a:noFill/>
        </p:spPr>
        <p:txBody>
          <a:bodyPr wrap="none" rtlCol="0">
            <a:spAutoFit/>
          </a:bodyPr>
          <a:lstStyle/>
          <a:p>
            <a:r>
              <a:rPr lang="en-GB" sz="1400" b="1" dirty="0">
                <a:solidFill>
                  <a:schemeClr val="bg1"/>
                </a:solidFill>
              </a:rPr>
              <a:t>Validation cohort</a:t>
            </a:r>
          </a:p>
        </p:txBody>
      </p:sp>
    </p:spTree>
    <p:extLst>
      <p:ext uri="{BB962C8B-B14F-4D97-AF65-F5344CB8AC3E}">
        <p14:creationId xmlns:p14="http://schemas.microsoft.com/office/powerpoint/2010/main" val="30647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br>
              <a:rPr lang="en-GB" dirty="0"/>
            </a:br>
            <a:r>
              <a:rPr lang="en-GB" sz="1800" dirty="0"/>
              <a:t>3402: </a:t>
            </a:r>
            <a:r>
              <a:rPr lang="en-GB" sz="1800" dirty="0" err="1"/>
              <a:t>Pemetrexed</a:t>
            </a:r>
            <a:r>
              <a:rPr lang="en-GB" sz="1800" dirty="0"/>
              <a:t> (PEM) and </a:t>
            </a:r>
            <a:r>
              <a:rPr lang="en-GB" sz="1800" dirty="0" err="1"/>
              <a:t>cisplatin</a:t>
            </a:r>
            <a:r>
              <a:rPr lang="en-GB" sz="1800" dirty="0"/>
              <a:t> (CIS) with concurrent thoracic radiation after PEM+CIS induction in patients with </a:t>
            </a:r>
            <a:r>
              <a:rPr lang="en-GB" sz="1800" dirty="0" err="1"/>
              <a:t>unresectable</a:t>
            </a:r>
            <a:r>
              <a:rPr lang="en-GB" sz="1800" dirty="0"/>
              <a:t> locally advanced non-squamous non-small cell lung cancer (NS-NSCLC): primary results of a phase II study – </a:t>
            </a:r>
            <a:r>
              <a:rPr lang="en-GB" sz="1800" i="1" dirty="0" err="1"/>
              <a:t>Garrido</a:t>
            </a:r>
            <a:r>
              <a:rPr lang="en-GB" sz="1800" i="1" dirty="0"/>
              <a:t> P et al</a:t>
            </a:r>
          </a:p>
        </p:txBody>
      </p:sp>
      <p:sp>
        <p:nvSpPr>
          <p:cNvPr id="5125" name="Text Box 5"/>
          <p:cNvSpPr txBox="1">
            <a:spLocks noChangeArrowheads="1"/>
          </p:cNvSpPr>
          <p:nvPr/>
        </p:nvSpPr>
        <p:spPr bwMode="auto">
          <a:xfrm>
            <a:off x="231775" y="5728818"/>
            <a:ext cx="46173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Progression to radiotherapy regimen for patients who had </a:t>
            </a:r>
            <a:br>
              <a:rPr lang="en-GB" sz="1200" dirty="0"/>
            </a:br>
            <a:r>
              <a:rPr lang="en-GB" sz="1200" dirty="0"/>
              <a:t>no residual neurological toxicity (&gt;Grade 2), no signs of </a:t>
            </a:r>
            <a:br>
              <a:rPr lang="en-GB" sz="1200" dirty="0"/>
            </a:br>
            <a:r>
              <a:rPr lang="en-GB" sz="1200" dirty="0"/>
              <a:t>progression, ECOG PS 0/1 and total lung volume (V20) ≤35%</a:t>
            </a:r>
          </a:p>
          <a:p>
            <a:r>
              <a:rPr lang="en-GB" sz="1200" dirty="0"/>
              <a:t>FEV</a:t>
            </a:r>
            <a:r>
              <a:rPr lang="en-GB" sz="1200" baseline="-25000" dirty="0"/>
              <a:t>1</a:t>
            </a:r>
            <a:r>
              <a:rPr lang="en-GB" sz="1200" dirty="0"/>
              <a:t>, forced expiratory volume in 1 second</a:t>
            </a:r>
          </a:p>
          <a:p>
            <a:r>
              <a:rPr lang="en-GB" sz="1200" dirty="0"/>
              <a:t>DLCO, carbon monoxide lung diffusion capacity</a:t>
            </a:r>
          </a:p>
        </p:txBody>
      </p:sp>
      <p:sp>
        <p:nvSpPr>
          <p:cNvPr id="6" name="Rectangle 9"/>
          <p:cNvSpPr txBox="1">
            <a:spLocks noChangeArrowheads="1"/>
          </p:cNvSpPr>
          <p:nvPr/>
        </p:nvSpPr>
        <p:spPr bwMode="auto">
          <a:xfrm>
            <a:off x="228600" y="4967681"/>
            <a:ext cx="4267200" cy="123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PFS at 1 year</a:t>
            </a:r>
          </a:p>
          <a:p>
            <a:endParaRPr lang="en-GB" sz="1600" kern="0" dirty="0"/>
          </a:p>
        </p:txBody>
      </p:sp>
      <p:sp>
        <p:nvSpPr>
          <p:cNvPr id="7" name="Content Placeholder 26"/>
          <p:cNvSpPr txBox="1">
            <a:spLocks/>
          </p:cNvSpPr>
          <p:nvPr/>
        </p:nvSpPr>
        <p:spPr>
          <a:xfrm>
            <a:off x="4648200" y="4967680"/>
            <a:ext cx="4267200" cy="1219200"/>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Objective tumour response rate (RR)</a:t>
            </a:r>
          </a:p>
          <a:p>
            <a:r>
              <a:rPr lang="en-GB" sz="1600" kern="0" dirty="0"/>
              <a:t>OS</a:t>
            </a:r>
          </a:p>
          <a:p>
            <a:r>
              <a:rPr lang="en-GB" sz="1600" kern="0" dirty="0"/>
              <a:t>Safety and tolerability</a:t>
            </a:r>
          </a:p>
        </p:txBody>
      </p:sp>
      <p:sp>
        <p:nvSpPr>
          <p:cNvPr id="13" name="TextBox 12"/>
          <p:cNvSpPr txBox="1"/>
          <p:nvPr/>
        </p:nvSpPr>
        <p:spPr>
          <a:xfrm>
            <a:off x="228600" y="1295400"/>
            <a:ext cx="8694738" cy="978729"/>
          </a:xfrm>
          <a:prstGeom prst="rect">
            <a:avLst/>
          </a:prstGeom>
          <a:noFill/>
        </p:spPr>
        <p:txBody>
          <a:bodyPr wrap="square" lIns="0" rtlCol="0">
            <a:spAutoFit/>
          </a:bodyPr>
          <a:lstStyle/>
          <a:p>
            <a:pPr algn="l">
              <a:lnSpc>
                <a:spcPct val="90000"/>
              </a:lnSpc>
            </a:pPr>
            <a:r>
              <a:rPr lang="en-US" sz="1600" dirty="0"/>
              <a:t>Single-arm, Phase II study</a:t>
            </a:r>
          </a:p>
          <a:p>
            <a:pPr algn="l">
              <a:lnSpc>
                <a:spcPct val="90000"/>
              </a:lnSpc>
            </a:pPr>
            <a:endParaRPr lang="en-US" sz="1600" dirty="0"/>
          </a:p>
          <a:p>
            <a:pPr>
              <a:lnSpc>
                <a:spcPct val="90000"/>
              </a:lnSpc>
            </a:pPr>
            <a:r>
              <a:rPr lang="en-US" sz="1600" dirty="0"/>
              <a:t>Objective: </a:t>
            </a:r>
            <a:r>
              <a:rPr lang="en-GB" sz="1600" dirty="0"/>
              <a:t>To evaluate efficacy and safety of PEM+CIS induction followed by PEM+CIS with concurrent radiotherapy (RT) in patients with locally advanced NS-NSCLC</a:t>
            </a:r>
            <a:endParaRPr lang="en-US" sz="1600" dirty="0"/>
          </a:p>
        </p:txBody>
      </p:sp>
      <p:sp>
        <p:nvSpPr>
          <p:cNvPr id="15" name="Text Box 4"/>
          <p:cNvSpPr txBox="1">
            <a:spLocks noChangeArrowheads="1"/>
          </p:cNvSpPr>
          <p:nvPr/>
        </p:nvSpPr>
        <p:spPr bwMode="auto">
          <a:xfrm>
            <a:off x="5235277" y="6474897"/>
            <a:ext cx="368806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Garrido</a:t>
            </a:r>
            <a:r>
              <a:rPr lang="en-GB" sz="1200" dirty="0"/>
              <a:t> et al. </a:t>
            </a:r>
            <a:r>
              <a:rPr lang="it-IT" sz="1200" dirty="0"/>
              <a:t>Ann Oncol 24, 2013; (suppl; </a:t>
            </a:r>
            <a:r>
              <a:rPr lang="it-IT" sz="1200" dirty="0" err="1"/>
              <a:t>abstr</a:t>
            </a:r>
            <a:r>
              <a:rPr lang="it-IT" sz="1200" dirty="0"/>
              <a:t> 3402)</a:t>
            </a:r>
            <a:endParaRPr lang="en-GB" sz="1200" dirty="0"/>
          </a:p>
        </p:txBody>
      </p:sp>
      <p:sp>
        <p:nvSpPr>
          <p:cNvPr id="20" name="Rectangle 19"/>
          <p:cNvSpPr/>
          <p:nvPr/>
        </p:nvSpPr>
        <p:spPr>
          <a:xfrm>
            <a:off x="3663158" y="2286000"/>
            <a:ext cx="2140330" cy="307777"/>
          </a:xfrm>
          <a:prstGeom prst="rect">
            <a:avLst/>
          </a:prstGeom>
        </p:spPr>
        <p:txBody>
          <a:bodyPr wrap="none">
            <a:spAutoFit/>
          </a:bodyPr>
          <a:lstStyle/>
          <a:p>
            <a:r>
              <a:rPr lang="en-GB" sz="1400" b="1" kern="0" dirty="0"/>
              <a:t>Induction CT (2 cycles)</a:t>
            </a:r>
            <a:endParaRPr lang="en-GB" sz="1400" dirty="0"/>
          </a:p>
        </p:txBody>
      </p:sp>
      <p:sp>
        <p:nvSpPr>
          <p:cNvPr id="25" name="Rectangle 24"/>
          <p:cNvSpPr/>
          <p:nvPr/>
        </p:nvSpPr>
        <p:spPr>
          <a:xfrm>
            <a:off x="5679708" y="2286000"/>
            <a:ext cx="2729877" cy="307777"/>
          </a:xfrm>
          <a:prstGeom prst="rect">
            <a:avLst/>
          </a:prstGeom>
        </p:spPr>
        <p:txBody>
          <a:bodyPr wrap="square">
            <a:spAutoFit/>
          </a:bodyPr>
          <a:lstStyle/>
          <a:p>
            <a:pPr algn="ctr"/>
            <a:r>
              <a:rPr lang="en-GB" sz="1400" b="1" kern="0" dirty="0"/>
              <a:t>Concurrent CT (2 cycles) + RT</a:t>
            </a:r>
            <a:endParaRPr lang="en-GB" sz="1400" dirty="0"/>
          </a:p>
        </p:txBody>
      </p:sp>
      <p:sp>
        <p:nvSpPr>
          <p:cNvPr id="8" name="AutoShape 12"/>
          <p:cNvSpPr>
            <a:spLocks noChangeArrowheads="1"/>
          </p:cNvSpPr>
          <p:nvPr/>
        </p:nvSpPr>
        <p:spPr bwMode="auto">
          <a:xfrm>
            <a:off x="3823003" y="3117213"/>
            <a:ext cx="1840373" cy="1320800"/>
          </a:xfrm>
          <a:prstGeom prst="roundRect">
            <a:avLst>
              <a:gd name="adj" fmla="val 16667"/>
            </a:avLst>
          </a:prstGeom>
          <a:solidFill>
            <a:schemeClr val="accent1"/>
          </a:solidFill>
          <a:ln w="9525" algn="ctr">
            <a:noFill/>
            <a:round/>
            <a:headEnd/>
            <a:tailEnd/>
          </a:ln>
          <a:scene3d>
            <a:camera prst="orthographicFront"/>
            <a:lightRig rig="threePt" dir="t"/>
          </a:scene3d>
          <a:sp3d>
            <a:bevelT/>
            <a:bevelB/>
          </a:sp3d>
        </p:spPr>
        <p:txBody>
          <a:bodyPr lIns="90488" tIns="0" rIns="90488" bIns="0" anchor="ctr"/>
          <a:lstStyle/>
          <a:p>
            <a:pPr algn="ctr" defTabSz="892175" eaLnBrk="0" hangingPunct="0"/>
            <a:r>
              <a:rPr lang="en-GB" altLang="zh-CN" sz="1600" dirty="0">
                <a:solidFill>
                  <a:schemeClr val="tx2"/>
                </a:solidFill>
                <a:ea typeface="SimSun" pitchFamily="2" charset="-122"/>
              </a:rPr>
              <a:t>PEM 500 mg/m</a:t>
            </a:r>
            <a:r>
              <a:rPr lang="en-GB" altLang="zh-CN" sz="1600" baseline="30000" dirty="0">
                <a:solidFill>
                  <a:schemeClr val="tx2"/>
                </a:solidFill>
                <a:ea typeface="SimSun" pitchFamily="2" charset="-122"/>
              </a:rPr>
              <a:t>2</a:t>
            </a:r>
            <a:br>
              <a:rPr lang="en-GB" altLang="zh-CN" sz="1600" dirty="0">
                <a:solidFill>
                  <a:schemeClr val="tx2"/>
                </a:solidFill>
                <a:ea typeface="SimSun" pitchFamily="2" charset="-122"/>
              </a:rPr>
            </a:br>
            <a:r>
              <a:rPr lang="en-GB" altLang="zh-CN" sz="1600" dirty="0">
                <a:solidFill>
                  <a:schemeClr val="tx2"/>
                </a:solidFill>
                <a:ea typeface="SimSun" pitchFamily="2" charset="-122"/>
              </a:rPr>
              <a:t>+ CIS 75 mg/m</a:t>
            </a:r>
            <a:r>
              <a:rPr lang="en-GB" altLang="zh-CN" sz="1600" baseline="30000" dirty="0">
                <a:solidFill>
                  <a:schemeClr val="tx2"/>
                </a:solidFill>
                <a:ea typeface="SimSun" pitchFamily="2" charset="-122"/>
              </a:rPr>
              <a:t>2</a:t>
            </a:r>
            <a:r>
              <a:rPr lang="en-GB" altLang="zh-CN" sz="1600" dirty="0">
                <a:solidFill>
                  <a:schemeClr val="tx2"/>
                </a:solidFill>
                <a:ea typeface="SimSun" pitchFamily="2" charset="-122"/>
              </a:rPr>
              <a:t> day 1, q3w</a:t>
            </a:r>
          </a:p>
        </p:txBody>
      </p:sp>
      <p:cxnSp>
        <p:nvCxnSpPr>
          <p:cNvPr id="9" name="AutoShape 19"/>
          <p:cNvCxnSpPr>
            <a:cxnSpLocks noChangeShapeType="1"/>
          </p:cNvCxnSpPr>
          <p:nvPr/>
        </p:nvCxnSpPr>
        <p:spPr bwMode="auto">
          <a:xfrm>
            <a:off x="3597578" y="3777613"/>
            <a:ext cx="225425" cy="0"/>
          </a:xfrm>
          <a:prstGeom prst="straightConnector1">
            <a:avLst/>
          </a:prstGeom>
          <a:noFill/>
          <a:ln w="38100">
            <a:solidFill>
              <a:schemeClr val="bg1"/>
            </a:solidFill>
            <a:round/>
            <a:headEnd/>
            <a:tailEnd type="triangle" w="med" len="med"/>
          </a:ln>
          <a:scene3d>
            <a:camera prst="orthographicFront"/>
            <a:lightRig rig="threePt" dir="t"/>
          </a:scene3d>
          <a:sp3d>
            <a:bevelT/>
            <a:bevelB/>
          </a:sp3d>
        </p:spPr>
      </p:cxnSp>
      <p:sp>
        <p:nvSpPr>
          <p:cNvPr id="11" name="AutoShape 12"/>
          <p:cNvSpPr>
            <a:spLocks noChangeArrowheads="1"/>
          </p:cNvSpPr>
          <p:nvPr/>
        </p:nvSpPr>
        <p:spPr bwMode="auto">
          <a:xfrm>
            <a:off x="8082828" y="3513295"/>
            <a:ext cx="657678" cy="528637"/>
          </a:xfrm>
          <a:prstGeom prst="roundRect">
            <a:avLst>
              <a:gd name="adj" fmla="val 16667"/>
            </a:avLst>
          </a:prstGeom>
          <a:solidFill>
            <a:schemeClr val="tx1"/>
          </a:solidFill>
          <a:ln w="9525" algn="ctr">
            <a:noFill/>
            <a:round/>
            <a:headEnd/>
            <a:tailEnd/>
          </a:ln>
          <a:scene3d>
            <a:camera prst="orthographicFront"/>
            <a:lightRig rig="threePt" dir="t"/>
          </a:scene3d>
          <a:sp3d>
            <a:bevelT/>
            <a:bevelB/>
          </a:sp3d>
        </p:spPr>
        <p:txBody>
          <a:bodyPr lIns="90488" tIns="0" rIns="90488" bIns="0" anchor="ctr"/>
          <a:lstStyle/>
          <a:p>
            <a:pPr algn="ctr" defTabSz="892175" eaLnBrk="0" hangingPunct="0"/>
            <a:r>
              <a:rPr lang="en-GB" altLang="zh-CN" sz="1700" dirty="0">
                <a:solidFill>
                  <a:schemeClr val="tx2"/>
                </a:solidFill>
                <a:ea typeface="SimSun" pitchFamily="2" charset="-122"/>
              </a:rPr>
              <a:t>PD</a:t>
            </a:r>
          </a:p>
        </p:txBody>
      </p:sp>
      <p:sp>
        <p:nvSpPr>
          <p:cNvPr id="12" name="AutoShape 9"/>
          <p:cNvSpPr>
            <a:spLocks noChangeArrowheads="1"/>
          </p:cNvSpPr>
          <p:nvPr/>
        </p:nvSpPr>
        <p:spPr bwMode="auto">
          <a:xfrm>
            <a:off x="390828" y="2702082"/>
            <a:ext cx="3206750" cy="2151063"/>
          </a:xfrm>
          <a:prstGeom prst="roundRect">
            <a:avLst>
              <a:gd name="adj" fmla="val 8208"/>
            </a:avLst>
          </a:prstGeom>
          <a:solidFill>
            <a:schemeClr val="bg1"/>
          </a:solidFill>
          <a:ln w="9525" algn="ctr">
            <a:noFill/>
            <a:round/>
            <a:headEnd/>
            <a:tailEnd/>
          </a:ln>
          <a:effectLst/>
          <a:scene3d>
            <a:camera prst="orthographicFront"/>
            <a:lightRig rig="threePt" dir="t"/>
          </a:scene3d>
          <a:sp3d>
            <a:bevelT/>
            <a:bevelB/>
          </a:sp3d>
        </p:spPr>
        <p:txBody>
          <a:bodyPr wrap="square" lIns="90488" tIns="44450" rIns="90488" bIns="44450">
            <a:spAutoFit/>
          </a:bodyPr>
          <a:lstStyle/>
          <a:p>
            <a:pPr algn="l" defTabSz="892175" eaLnBrk="0" hangingPunct="0">
              <a:spcAft>
                <a:spcPct val="30000"/>
              </a:spcAft>
            </a:pPr>
            <a:r>
              <a:rPr lang="en-US" altLang="zh-CN" sz="1700" dirty="0">
                <a:solidFill>
                  <a:schemeClr val="tx2"/>
                </a:solidFill>
                <a:ea typeface="SimSun" pitchFamily="2" charset="-122"/>
              </a:rPr>
              <a:t>Key patient inclusion criteria</a:t>
            </a:r>
            <a:endParaRPr lang="en-GB" altLang="zh-CN" sz="1700"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US" altLang="zh-CN" sz="1700" dirty="0" err="1">
                <a:solidFill>
                  <a:schemeClr val="tx2"/>
                </a:solidFill>
                <a:ea typeface="SimSun" pitchFamily="2" charset="-122"/>
              </a:rPr>
              <a:t>Unresectable</a:t>
            </a:r>
            <a:r>
              <a:rPr lang="en-US" altLang="zh-CN" sz="1700" dirty="0">
                <a:solidFill>
                  <a:schemeClr val="tx2"/>
                </a:solidFill>
                <a:ea typeface="SimSun" pitchFamily="2" charset="-122"/>
              </a:rPr>
              <a:t> NS-NSCLC</a:t>
            </a:r>
          </a:p>
          <a:p>
            <a:pPr marL="228600" indent="-228600" defTabSz="892175" eaLnBrk="0" hangingPunct="0">
              <a:spcAft>
                <a:spcPct val="30000"/>
              </a:spcAft>
              <a:buFont typeface="Arial" pitchFamily="34" charset="0"/>
              <a:buChar char="•"/>
            </a:pPr>
            <a:r>
              <a:rPr lang="en-US" altLang="zh-CN" sz="1700" dirty="0">
                <a:solidFill>
                  <a:schemeClr val="tx2"/>
                </a:solidFill>
                <a:ea typeface="SimSun" pitchFamily="2" charset="-122"/>
              </a:rPr>
              <a:t>Stage IIIA/IIIB </a:t>
            </a:r>
          </a:p>
          <a:p>
            <a:pPr marL="228600" indent="-228600" defTabSz="892175" eaLnBrk="0" hangingPunct="0">
              <a:spcAft>
                <a:spcPct val="30000"/>
              </a:spcAft>
              <a:buFont typeface="Arial" pitchFamily="34" charset="0"/>
              <a:buChar char="•"/>
            </a:pPr>
            <a:r>
              <a:rPr lang="en-US" altLang="zh-CN" sz="1700" dirty="0">
                <a:solidFill>
                  <a:schemeClr val="tx2"/>
                </a:solidFill>
                <a:ea typeface="SimSun" pitchFamily="2" charset="-122"/>
              </a:rPr>
              <a:t>ECOG PS 0/1</a:t>
            </a:r>
          </a:p>
          <a:p>
            <a:pPr marL="228600" indent="-228600" defTabSz="892175" eaLnBrk="0" hangingPunct="0">
              <a:spcAft>
                <a:spcPct val="30000"/>
              </a:spcAft>
              <a:buFont typeface="Arial" pitchFamily="34" charset="0"/>
              <a:buChar char="•"/>
            </a:pPr>
            <a:r>
              <a:rPr lang="en-US" altLang="zh-CN" sz="1700" dirty="0">
                <a:solidFill>
                  <a:schemeClr val="tx2"/>
                </a:solidFill>
                <a:ea typeface="SimSun" pitchFamily="2" charset="-122"/>
              </a:rPr>
              <a:t>FEV</a:t>
            </a:r>
            <a:r>
              <a:rPr lang="en-US" altLang="zh-CN" sz="1700" baseline="-25000" dirty="0">
                <a:solidFill>
                  <a:schemeClr val="tx2"/>
                </a:solidFill>
                <a:ea typeface="SimSun" pitchFamily="2" charset="-122"/>
              </a:rPr>
              <a:t>1</a:t>
            </a:r>
            <a:r>
              <a:rPr lang="en-US" altLang="zh-CN" sz="1700" dirty="0">
                <a:solidFill>
                  <a:schemeClr val="tx2"/>
                </a:solidFill>
                <a:ea typeface="SimSun" pitchFamily="2" charset="-122"/>
              </a:rPr>
              <a:t> &gt;50%, DLCO &gt;40%</a:t>
            </a:r>
            <a:endParaRPr lang="en-GB" altLang="zh-CN" sz="1700" dirty="0">
              <a:solidFill>
                <a:schemeClr val="tx2"/>
              </a:solidFill>
              <a:ea typeface="SimSun" pitchFamily="2" charset="-122"/>
            </a:endParaRPr>
          </a:p>
          <a:p>
            <a:pPr algn="l" defTabSz="892175" eaLnBrk="0" hangingPunct="0">
              <a:spcAft>
                <a:spcPct val="30000"/>
              </a:spcAft>
            </a:pPr>
            <a:r>
              <a:rPr lang="en-GB" altLang="zh-CN" sz="1700" dirty="0">
                <a:solidFill>
                  <a:schemeClr val="tx2"/>
                </a:solidFill>
                <a:ea typeface="SimSun" pitchFamily="2" charset="-122"/>
              </a:rPr>
              <a:t>(n=90)</a:t>
            </a:r>
          </a:p>
        </p:txBody>
      </p:sp>
      <p:sp>
        <p:nvSpPr>
          <p:cNvPr id="31" name="AutoShape 12"/>
          <p:cNvSpPr>
            <a:spLocks noChangeArrowheads="1"/>
          </p:cNvSpPr>
          <p:nvPr/>
        </p:nvSpPr>
        <p:spPr bwMode="auto">
          <a:xfrm>
            <a:off x="5965555" y="2667326"/>
            <a:ext cx="1882009" cy="993810"/>
          </a:xfrm>
          <a:prstGeom prst="roundRect">
            <a:avLst>
              <a:gd name="adj" fmla="val 16667"/>
            </a:avLst>
          </a:prstGeom>
          <a:solidFill>
            <a:schemeClr val="accent1"/>
          </a:solidFill>
          <a:ln w="9525" algn="ctr">
            <a:noFill/>
            <a:round/>
            <a:headEnd/>
            <a:tailEnd/>
          </a:ln>
          <a:scene3d>
            <a:camera prst="orthographicFront"/>
            <a:lightRig rig="threePt" dir="t"/>
          </a:scene3d>
          <a:sp3d>
            <a:bevelT/>
            <a:bevelB/>
          </a:sp3d>
        </p:spPr>
        <p:txBody>
          <a:bodyPr lIns="90488" tIns="0" rIns="90488" bIns="0" anchor="ctr"/>
          <a:lstStyle/>
          <a:p>
            <a:pPr algn="ctr" defTabSz="892175" eaLnBrk="0" hangingPunct="0"/>
            <a:r>
              <a:rPr lang="en-GB" altLang="zh-CN" sz="1600" dirty="0">
                <a:solidFill>
                  <a:schemeClr val="tx2"/>
                </a:solidFill>
                <a:ea typeface="SimSun" pitchFamily="2" charset="-122"/>
              </a:rPr>
              <a:t>PEM 500 mg/m</a:t>
            </a:r>
            <a:r>
              <a:rPr lang="en-GB" altLang="zh-CN" sz="1600" baseline="30000" dirty="0">
                <a:solidFill>
                  <a:schemeClr val="tx2"/>
                </a:solidFill>
                <a:ea typeface="SimSun" pitchFamily="2" charset="-122"/>
              </a:rPr>
              <a:t>2</a:t>
            </a:r>
            <a:br>
              <a:rPr lang="en-GB" altLang="zh-CN" sz="1600" dirty="0">
                <a:solidFill>
                  <a:schemeClr val="tx2"/>
                </a:solidFill>
                <a:ea typeface="SimSun" pitchFamily="2" charset="-122"/>
              </a:rPr>
            </a:br>
            <a:r>
              <a:rPr lang="en-GB" altLang="zh-CN" sz="1600" dirty="0">
                <a:solidFill>
                  <a:schemeClr val="tx2"/>
                </a:solidFill>
                <a:ea typeface="SimSun" pitchFamily="2" charset="-122"/>
              </a:rPr>
              <a:t>+ CIS 75 mg/m</a:t>
            </a:r>
            <a:r>
              <a:rPr lang="en-GB" altLang="zh-CN" sz="1600" baseline="30000" dirty="0">
                <a:solidFill>
                  <a:schemeClr val="tx2"/>
                </a:solidFill>
                <a:ea typeface="SimSun" pitchFamily="2" charset="-122"/>
              </a:rPr>
              <a:t>2</a:t>
            </a:r>
            <a:r>
              <a:rPr lang="en-GB" altLang="zh-CN" sz="1600" dirty="0">
                <a:solidFill>
                  <a:schemeClr val="tx2"/>
                </a:solidFill>
                <a:ea typeface="SimSun" pitchFamily="2" charset="-122"/>
              </a:rPr>
              <a:t> day 1, q3w</a:t>
            </a:r>
          </a:p>
        </p:txBody>
      </p:sp>
      <p:sp>
        <p:nvSpPr>
          <p:cNvPr id="32" name="AutoShape 12"/>
          <p:cNvSpPr>
            <a:spLocks noChangeArrowheads="1"/>
          </p:cNvSpPr>
          <p:nvPr/>
        </p:nvSpPr>
        <p:spPr bwMode="auto">
          <a:xfrm>
            <a:off x="5965555" y="3893496"/>
            <a:ext cx="1895147" cy="993810"/>
          </a:xfrm>
          <a:prstGeom prst="roundRect">
            <a:avLst>
              <a:gd name="adj" fmla="val 16667"/>
            </a:avLst>
          </a:prstGeom>
          <a:solidFill>
            <a:schemeClr val="tx2"/>
          </a:solidFill>
          <a:ln w="9525" algn="ctr">
            <a:solidFill>
              <a:schemeClr val="bg1"/>
            </a:solidFill>
            <a:round/>
            <a:headEnd/>
            <a:tailEnd/>
          </a:ln>
          <a:scene3d>
            <a:camera prst="orthographicFront"/>
            <a:lightRig rig="threePt" dir="t"/>
          </a:scene3d>
          <a:sp3d>
            <a:bevelT/>
            <a:bevelB/>
          </a:sp3d>
        </p:spPr>
        <p:txBody>
          <a:bodyPr lIns="90488" tIns="0" rIns="90488" bIns="0" anchor="ctr"/>
          <a:lstStyle/>
          <a:p>
            <a:pPr algn="ctr" defTabSz="892175" eaLnBrk="0" hangingPunct="0"/>
            <a:r>
              <a:rPr lang="en-GB" altLang="zh-CN" sz="1600" dirty="0">
                <a:solidFill>
                  <a:schemeClr val="bg1"/>
                </a:solidFill>
                <a:ea typeface="SimSun" pitchFamily="2" charset="-122"/>
              </a:rPr>
              <a:t>Radiotherapy </a:t>
            </a:r>
          </a:p>
          <a:p>
            <a:pPr algn="ctr" defTabSz="892175" eaLnBrk="0" hangingPunct="0"/>
            <a:r>
              <a:rPr lang="en-GB" altLang="zh-CN" sz="1600" dirty="0">
                <a:solidFill>
                  <a:schemeClr val="bg1"/>
                </a:solidFill>
                <a:ea typeface="SimSun" pitchFamily="2" charset="-122"/>
              </a:rPr>
              <a:t>(total 66 </a:t>
            </a:r>
            <a:r>
              <a:rPr lang="en-GB" altLang="zh-CN" sz="1600" dirty="0" err="1">
                <a:solidFill>
                  <a:schemeClr val="bg1"/>
                </a:solidFill>
                <a:ea typeface="SimSun" pitchFamily="2" charset="-122"/>
              </a:rPr>
              <a:t>Gy</a:t>
            </a:r>
            <a:r>
              <a:rPr lang="en-GB" altLang="zh-CN" sz="1600" dirty="0">
                <a:solidFill>
                  <a:schemeClr val="bg1"/>
                </a:solidFill>
                <a:ea typeface="SimSun" pitchFamily="2" charset="-122"/>
              </a:rPr>
              <a:t>; 33 fractions of 2 </a:t>
            </a:r>
            <a:r>
              <a:rPr lang="en-GB" altLang="zh-CN" sz="1600" dirty="0" err="1">
                <a:solidFill>
                  <a:schemeClr val="bg1"/>
                </a:solidFill>
                <a:ea typeface="SimSun" pitchFamily="2" charset="-122"/>
              </a:rPr>
              <a:t>Gy</a:t>
            </a:r>
            <a:r>
              <a:rPr lang="en-GB" altLang="zh-CN" sz="1600" dirty="0">
                <a:solidFill>
                  <a:schemeClr val="bg1"/>
                </a:solidFill>
                <a:ea typeface="SimSun" pitchFamily="2" charset="-122"/>
              </a:rPr>
              <a:t>)</a:t>
            </a:r>
          </a:p>
        </p:txBody>
      </p:sp>
      <p:sp>
        <p:nvSpPr>
          <p:cNvPr id="28" name="Rectangle 27"/>
          <p:cNvSpPr/>
          <p:nvPr/>
        </p:nvSpPr>
        <p:spPr>
          <a:xfrm>
            <a:off x="6684647" y="3592947"/>
            <a:ext cx="319318" cy="369332"/>
          </a:xfrm>
          <a:prstGeom prst="rect">
            <a:avLst/>
          </a:prstGeom>
          <a:scene3d>
            <a:camera prst="orthographicFront"/>
            <a:lightRig rig="threePt" dir="t"/>
          </a:scene3d>
          <a:sp3d>
            <a:bevelT/>
            <a:bevelB/>
          </a:sp3d>
        </p:spPr>
        <p:txBody>
          <a:bodyPr wrap="none">
            <a:spAutoFit/>
          </a:bodyPr>
          <a:lstStyle/>
          <a:p>
            <a:r>
              <a:rPr lang="en-GB" b="1" kern="0" dirty="0"/>
              <a:t>+</a:t>
            </a:r>
            <a:endParaRPr lang="en-GB" dirty="0"/>
          </a:p>
        </p:txBody>
      </p:sp>
      <p:cxnSp>
        <p:nvCxnSpPr>
          <p:cNvPr id="34" name="AutoShape 19"/>
          <p:cNvCxnSpPr>
            <a:cxnSpLocks noChangeShapeType="1"/>
          </p:cNvCxnSpPr>
          <p:nvPr/>
        </p:nvCxnSpPr>
        <p:spPr bwMode="auto">
          <a:xfrm>
            <a:off x="5663352" y="3777613"/>
            <a:ext cx="225425" cy="0"/>
          </a:xfrm>
          <a:prstGeom prst="straightConnector1">
            <a:avLst/>
          </a:prstGeom>
          <a:noFill/>
          <a:ln w="38100">
            <a:solidFill>
              <a:schemeClr val="bg1"/>
            </a:solidFill>
            <a:round/>
            <a:headEnd/>
            <a:tailEnd type="triangle" w="med" len="med"/>
          </a:ln>
          <a:scene3d>
            <a:camera prst="orthographicFront"/>
            <a:lightRig rig="threePt" dir="t"/>
          </a:scene3d>
          <a:sp3d>
            <a:bevelT/>
            <a:bevelB/>
          </a:sp3d>
        </p:spPr>
      </p:cxnSp>
      <p:cxnSp>
        <p:nvCxnSpPr>
          <p:cNvPr id="35" name="AutoShape 19"/>
          <p:cNvCxnSpPr>
            <a:cxnSpLocks noChangeShapeType="1"/>
          </p:cNvCxnSpPr>
          <p:nvPr/>
        </p:nvCxnSpPr>
        <p:spPr bwMode="auto">
          <a:xfrm>
            <a:off x="7872772" y="3777613"/>
            <a:ext cx="225425" cy="0"/>
          </a:xfrm>
          <a:prstGeom prst="straightConnector1">
            <a:avLst/>
          </a:prstGeom>
          <a:noFill/>
          <a:ln w="38100">
            <a:solidFill>
              <a:schemeClr val="bg1"/>
            </a:solidFill>
            <a:round/>
            <a:headEnd/>
            <a:tailEnd type="triangle" w="med" len="med"/>
          </a:ln>
          <a:scene3d>
            <a:camera prst="orthographicFront"/>
            <a:lightRig rig="threePt" dir="t"/>
          </a:scene3d>
          <a:sp3d>
            <a:bevelT/>
            <a:bevelB/>
          </a:sp3d>
        </p:spPr>
      </p:cxnSp>
    </p:spTree>
    <p:custDataLst>
      <p:tags r:id="rId1"/>
    </p:custDataLst>
    <p:extLst>
      <p:ext uri="{BB962C8B-B14F-4D97-AF65-F5344CB8AC3E}">
        <p14:creationId xmlns:p14="http://schemas.microsoft.com/office/powerpoint/2010/main" val="137403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Efficacy: PFS</a:t>
            </a:r>
          </a:p>
        </p:txBody>
      </p:sp>
      <p:sp>
        <p:nvSpPr>
          <p:cNvPr id="2" name="Content Placeholder 1"/>
          <p:cNvSpPr>
            <a:spLocks noGrp="1"/>
          </p:cNvSpPr>
          <p:nvPr>
            <p:ph sz="half" idx="1"/>
          </p:nvPr>
        </p:nvSpPr>
        <p:spPr>
          <a:xfrm>
            <a:off x="228600" y="1295400"/>
            <a:ext cx="8694738" cy="1143000"/>
          </a:xfrm>
        </p:spPr>
        <p:txBody>
          <a:bodyPr/>
          <a:lstStyle/>
          <a:p>
            <a:pPr>
              <a:buFont typeface="Arial" panose="020B0604020202020204" pitchFamily="34" charset="0"/>
              <a:buChar char="•"/>
            </a:pPr>
            <a:r>
              <a:rPr lang="en-GB" sz="1400" b="1" dirty="0"/>
              <a:t>Key results</a:t>
            </a:r>
          </a:p>
          <a:p>
            <a:pPr lvl="1"/>
            <a:r>
              <a:rPr lang="en-GB" sz="1400" dirty="0"/>
              <a:t>Median age 61.4 </a:t>
            </a:r>
            <a:r>
              <a:rPr lang="en-GB" sz="1400" dirty="0" err="1"/>
              <a:t>yrs</a:t>
            </a:r>
            <a:r>
              <a:rPr lang="en-GB" sz="1400" dirty="0"/>
              <a:t>, 56.7% male; 71.1% of patients (64/90) completed treatment</a:t>
            </a:r>
          </a:p>
          <a:p>
            <a:pPr lvl="1"/>
            <a:r>
              <a:rPr lang="en-GB" sz="1400" dirty="0"/>
              <a:t>One-year PFS rate was 51.3% and median PFS was 10.6 months (figure)</a:t>
            </a:r>
          </a:p>
          <a:p>
            <a:pPr lvl="1"/>
            <a:r>
              <a:rPr lang="en-GB" sz="1400" dirty="0"/>
              <a:t>The overall response rate was 58.9% (disease control rate 77.8%) </a:t>
            </a:r>
          </a:p>
          <a:p>
            <a:pPr lvl="1"/>
            <a:endParaRPr lang="en-GB" sz="1400" dirty="0"/>
          </a:p>
          <a:p>
            <a:pPr marL="0" indent="0">
              <a:buNone/>
            </a:pPr>
            <a:endParaRPr lang="en-GB" sz="1400" b="1" dirty="0"/>
          </a:p>
          <a:p>
            <a:pPr lvl="1"/>
            <a:endParaRPr lang="en-GB" sz="1400" dirty="0"/>
          </a:p>
          <a:p>
            <a:endParaRPr lang="en-GB" dirty="0"/>
          </a:p>
        </p:txBody>
      </p:sp>
      <p:sp>
        <p:nvSpPr>
          <p:cNvPr id="8" name="Text Box 4"/>
          <p:cNvSpPr txBox="1">
            <a:spLocks noChangeArrowheads="1"/>
          </p:cNvSpPr>
          <p:nvPr/>
        </p:nvSpPr>
        <p:spPr bwMode="auto">
          <a:xfrm>
            <a:off x="5235277" y="6474897"/>
            <a:ext cx="368806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Garrido</a:t>
            </a:r>
            <a:r>
              <a:rPr lang="en-GB" sz="1200" dirty="0"/>
              <a:t> et al. </a:t>
            </a:r>
            <a:r>
              <a:rPr lang="it-IT" sz="1200" dirty="0"/>
              <a:t>Ann Oncol 24, 2013; (suppl; </a:t>
            </a:r>
            <a:r>
              <a:rPr lang="it-IT" sz="1200" dirty="0" err="1"/>
              <a:t>abstr</a:t>
            </a:r>
            <a:r>
              <a:rPr lang="it-IT" sz="1200" dirty="0"/>
              <a:t> 3402)</a:t>
            </a:r>
            <a:endParaRPr lang="en-GB" sz="1200" dirty="0"/>
          </a:p>
        </p:txBody>
      </p:sp>
      <p:sp>
        <p:nvSpPr>
          <p:cNvPr id="9" name="Content Placeholder 1"/>
          <p:cNvSpPr>
            <a:spLocks noGrp="1"/>
          </p:cNvSpPr>
          <p:nvPr>
            <p:ph sz="half" idx="1"/>
          </p:nvPr>
        </p:nvSpPr>
        <p:spPr>
          <a:xfrm>
            <a:off x="381000" y="5864940"/>
            <a:ext cx="8694738" cy="533400"/>
          </a:xfrm>
        </p:spPr>
        <p:txBody>
          <a:bodyPr/>
          <a:lstStyle/>
          <a:p>
            <a:pPr>
              <a:buFont typeface="Arial" panose="020B0604020202020204" pitchFamily="34" charset="0"/>
              <a:buChar char="•"/>
            </a:pPr>
            <a:r>
              <a:rPr lang="en-GB" sz="1400" b="1" dirty="0"/>
              <a:t>Key conclusion</a:t>
            </a:r>
          </a:p>
          <a:p>
            <a:pPr lvl="1"/>
            <a:r>
              <a:rPr lang="en-GB" sz="1400" dirty="0"/>
              <a:t>PFS at 1 year was similar to previous studies of CIS-based induction CT with subsequent CT+RT</a:t>
            </a:r>
          </a:p>
        </p:txBody>
      </p:sp>
      <p:sp>
        <p:nvSpPr>
          <p:cNvPr id="5" name="Freeform 3"/>
          <p:cNvSpPr>
            <a:spLocks/>
          </p:cNvSpPr>
          <p:nvPr/>
        </p:nvSpPr>
        <p:spPr bwMode="auto">
          <a:xfrm>
            <a:off x="1440792" y="2489173"/>
            <a:ext cx="6385467" cy="2923013"/>
          </a:xfrm>
          <a:custGeom>
            <a:avLst/>
            <a:gdLst>
              <a:gd name="T0" fmla="*/ 0 w 509"/>
              <a:gd name="T1" fmla="*/ 0 h 233"/>
              <a:gd name="T2" fmla="*/ 0 w 509"/>
              <a:gd name="T3" fmla="*/ 233 h 233"/>
              <a:gd name="T4" fmla="*/ 509 w 509"/>
              <a:gd name="T5" fmla="*/ 233 h 233"/>
            </a:gdLst>
            <a:ahLst/>
            <a:cxnLst>
              <a:cxn ang="0">
                <a:pos x="T0" y="T1"/>
              </a:cxn>
              <a:cxn ang="0">
                <a:pos x="T2" y="T3"/>
              </a:cxn>
              <a:cxn ang="0">
                <a:pos x="T4" y="T5"/>
              </a:cxn>
            </a:cxnLst>
            <a:rect l="0" t="0" r="r" b="b"/>
            <a:pathLst>
              <a:path w="509" h="233">
                <a:moveTo>
                  <a:pt x="0" y="0"/>
                </a:moveTo>
                <a:lnTo>
                  <a:pt x="0" y="233"/>
                </a:lnTo>
                <a:lnTo>
                  <a:pt x="509" y="233"/>
                </a:lnTo>
              </a:path>
            </a:pathLst>
          </a:custGeom>
          <a:noFill/>
          <a:ln w="1270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147" name="Group 5146"/>
          <p:cNvGrpSpPr/>
          <p:nvPr/>
        </p:nvGrpSpPr>
        <p:grpSpPr>
          <a:xfrm>
            <a:off x="1347032" y="2512061"/>
            <a:ext cx="85787" cy="2897923"/>
            <a:chOff x="1395183" y="2556305"/>
            <a:chExt cx="37635" cy="2897923"/>
          </a:xfrm>
        </p:grpSpPr>
        <p:sp>
          <p:nvSpPr>
            <p:cNvPr id="6" name="Line 4"/>
            <p:cNvSpPr>
              <a:spLocks noChangeShapeType="1"/>
            </p:cNvSpPr>
            <p:nvPr/>
          </p:nvSpPr>
          <p:spPr bwMode="auto">
            <a:xfrm>
              <a:off x="1395183" y="2556305"/>
              <a:ext cx="3763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5"/>
            <p:cNvSpPr>
              <a:spLocks noChangeShapeType="1"/>
            </p:cNvSpPr>
            <p:nvPr/>
          </p:nvSpPr>
          <p:spPr bwMode="auto">
            <a:xfrm>
              <a:off x="1395183" y="3148128"/>
              <a:ext cx="3763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6"/>
            <p:cNvSpPr>
              <a:spLocks noChangeShapeType="1"/>
            </p:cNvSpPr>
            <p:nvPr/>
          </p:nvSpPr>
          <p:spPr bwMode="auto">
            <a:xfrm>
              <a:off x="1395183" y="5454228"/>
              <a:ext cx="3763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7"/>
            <p:cNvSpPr>
              <a:spLocks noChangeShapeType="1"/>
            </p:cNvSpPr>
            <p:nvPr/>
          </p:nvSpPr>
          <p:spPr bwMode="auto">
            <a:xfrm>
              <a:off x="1395183" y="4891900"/>
              <a:ext cx="3763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8"/>
            <p:cNvSpPr>
              <a:spLocks noChangeShapeType="1"/>
            </p:cNvSpPr>
            <p:nvPr/>
          </p:nvSpPr>
          <p:spPr bwMode="auto">
            <a:xfrm>
              <a:off x="1395183" y="4314825"/>
              <a:ext cx="3763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9"/>
            <p:cNvSpPr>
              <a:spLocks noChangeShapeType="1"/>
            </p:cNvSpPr>
            <p:nvPr/>
          </p:nvSpPr>
          <p:spPr bwMode="auto">
            <a:xfrm>
              <a:off x="1395183" y="3725204"/>
              <a:ext cx="3763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4" name="Line 10"/>
          <p:cNvSpPr>
            <a:spLocks noChangeShapeType="1"/>
          </p:cNvSpPr>
          <p:nvPr/>
        </p:nvSpPr>
        <p:spPr bwMode="auto">
          <a:xfrm flipV="1">
            <a:off x="1628968" y="5424732"/>
            <a:ext cx="0" cy="6272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1"/>
          <p:cNvSpPr>
            <a:spLocks noChangeShapeType="1"/>
          </p:cNvSpPr>
          <p:nvPr/>
        </p:nvSpPr>
        <p:spPr bwMode="auto">
          <a:xfrm flipV="1">
            <a:off x="2695304" y="5424732"/>
            <a:ext cx="0" cy="6272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2"/>
          <p:cNvSpPr>
            <a:spLocks noChangeShapeType="1"/>
          </p:cNvSpPr>
          <p:nvPr/>
        </p:nvSpPr>
        <p:spPr bwMode="auto">
          <a:xfrm flipV="1">
            <a:off x="3811820" y="5424732"/>
            <a:ext cx="0" cy="6272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
          <p:cNvSpPr>
            <a:spLocks noChangeShapeType="1"/>
          </p:cNvSpPr>
          <p:nvPr/>
        </p:nvSpPr>
        <p:spPr bwMode="auto">
          <a:xfrm>
            <a:off x="4890700" y="5424732"/>
            <a:ext cx="0" cy="6272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4"/>
          <p:cNvSpPr>
            <a:spLocks noChangeShapeType="1"/>
          </p:cNvSpPr>
          <p:nvPr/>
        </p:nvSpPr>
        <p:spPr bwMode="auto">
          <a:xfrm>
            <a:off x="5994671" y="5424732"/>
            <a:ext cx="0" cy="6272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5"/>
          <p:cNvSpPr>
            <a:spLocks noChangeShapeType="1"/>
          </p:cNvSpPr>
          <p:nvPr/>
        </p:nvSpPr>
        <p:spPr bwMode="auto">
          <a:xfrm>
            <a:off x="7086096" y="5424732"/>
            <a:ext cx="0" cy="6272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6"/>
          <p:cNvSpPr>
            <a:spLocks noChangeShapeType="1"/>
          </p:cNvSpPr>
          <p:nvPr/>
        </p:nvSpPr>
        <p:spPr bwMode="auto">
          <a:xfrm>
            <a:off x="7086096" y="5424732"/>
            <a:ext cx="0" cy="6272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p:cNvSpPr>
            <a:spLocks/>
          </p:cNvSpPr>
          <p:nvPr/>
        </p:nvSpPr>
        <p:spPr bwMode="auto">
          <a:xfrm>
            <a:off x="1603878" y="2526809"/>
            <a:ext cx="5005503" cy="2283212"/>
          </a:xfrm>
          <a:custGeom>
            <a:avLst/>
            <a:gdLst>
              <a:gd name="T0" fmla="*/ 18 w 399"/>
              <a:gd name="T1" fmla="*/ 0 h 182"/>
              <a:gd name="T2" fmla="*/ 21 w 399"/>
              <a:gd name="T3" fmla="*/ 10 h 182"/>
              <a:gd name="T4" fmla="*/ 24 w 399"/>
              <a:gd name="T5" fmla="*/ 16 h 182"/>
              <a:gd name="T6" fmla="*/ 29 w 399"/>
              <a:gd name="T7" fmla="*/ 20 h 182"/>
              <a:gd name="T8" fmla="*/ 43 w 399"/>
              <a:gd name="T9" fmla="*/ 24 h 182"/>
              <a:gd name="T10" fmla="*/ 58 w 399"/>
              <a:gd name="T11" fmla="*/ 32 h 182"/>
              <a:gd name="T12" fmla="*/ 64 w 399"/>
              <a:gd name="T13" fmla="*/ 41 h 182"/>
              <a:gd name="T14" fmla="*/ 77 w 399"/>
              <a:gd name="T15" fmla="*/ 41 h 182"/>
              <a:gd name="T16" fmla="*/ 80 w 399"/>
              <a:gd name="T17" fmla="*/ 49 h 182"/>
              <a:gd name="T18" fmla="*/ 85 w 399"/>
              <a:gd name="T19" fmla="*/ 54 h 182"/>
              <a:gd name="T20" fmla="*/ 91 w 399"/>
              <a:gd name="T21" fmla="*/ 58 h 182"/>
              <a:gd name="T22" fmla="*/ 102 w 399"/>
              <a:gd name="T23" fmla="*/ 64 h 182"/>
              <a:gd name="T24" fmla="*/ 106 w 399"/>
              <a:gd name="T25" fmla="*/ 70 h 182"/>
              <a:gd name="T26" fmla="*/ 119 w 399"/>
              <a:gd name="T27" fmla="*/ 76 h 182"/>
              <a:gd name="T28" fmla="*/ 123 w 399"/>
              <a:gd name="T29" fmla="*/ 82 h 182"/>
              <a:gd name="T30" fmla="*/ 128 w 399"/>
              <a:gd name="T31" fmla="*/ 88 h 182"/>
              <a:gd name="T32" fmla="*/ 134 w 399"/>
              <a:gd name="T33" fmla="*/ 93 h 182"/>
              <a:gd name="T34" fmla="*/ 139 w 399"/>
              <a:gd name="T35" fmla="*/ 97 h 182"/>
              <a:gd name="T36" fmla="*/ 144 w 399"/>
              <a:gd name="T37" fmla="*/ 102 h 182"/>
              <a:gd name="T38" fmla="*/ 149 w 399"/>
              <a:gd name="T39" fmla="*/ 108 h 182"/>
              <a:gd name="T40" fmla="*/ 154 w 399"/>
              <a:gd name="T41" fmla="*/ 112 h 182"/>
              <a:gd name="T42" fmla="*/ 160 w 399"/>
              <a:gd name="T43" fmla="*/ 117 h 182"/>
              <a:gd name="T44" fmla="*/ 175 w 399"/>
              <a:gd name="T45" fmla="*/ 121 h 182"/>
              <a:gd name="T46" fmla="*/ 180 w 399"/>
              <a:gd name="T47" fmla="*/ 125 h 182"/>
              <a:gd name="T48" fmla="*/ 186 w 399"/>
              <a:gd name="T49" fmla="*/ 130 h 182"/>
              <a:gd name="T50" fmla="*/ 193 w 399"/>
              <a:gd name="T51" fmla="*/ 135 h 182"/>
              <a:gd name="T52" fmla="*/ 251 w 399"/>
              <a:gd name="T53" fmla="*/ 141 h 182"/>
              <a:gd name="T54" fmla="*/ 270 w 399"/>
              <a:gd name="T55" fmla="*/ 145 h 182"/>
              <a:gd name="T56" fmla="*/ 275 w 399"/>
              <a:gd name="T57" fmla="*/ 148 h 182"/>
              <a:gd name="T58" fmla="*/ 292 w 399"/>
              <a:gd name="T59" fmla="*/ 158 h 182"/>
              <a:gd name="T60" fmla="*/ 386 w 399"/>
              <a:gd name="T61" fmla="*/ 163 h 182"/>
              <a:gd name="T62" fmla="*/ 399 w 399"/>
              <a:gd name="T6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9" h="182">
                <a:moveTo>
                  <a:pt x="0" y="0"/>
                </a:moveTo>
                <a:lnTo>
                  <a:pt x="18" y="0"/>
                </a:lnTo>
                <a:lnTo>
                  <a:pt x="18" y="10"/>
                </a:lnTo>
                <a:lnTo>
                  <a:pt x="21" y="10"/>
                </a:lnTo>
                <a:lnTo>
                  <a:pt x="21" y="16"/>
                </a:lnTo>
                <a:lnTo>
                  <a:pt x="24" y="16"/>
                </a:lnTo>
                <a:lnTo>
                  <a:pt x="24" y="20"/>
                </a:lnTo>
                <a:lnTo>
                  <a:pt x="29" y="20"/>
                </a:lnTo>
                <a:lnTo>
                  <a:pt x="43" y="20"/>
                </a:lnTo>
                <a:lnTo>
                  <a:pt x="43" y="24"/>
                </a:lnTo>
                <a:lnTo>
                  <a:pt x="58" y="24"/>
                </a:lnTo>
                <a:lnTo>
                  <a:pt x="58" y="32"/>
                </a:lnTo>
                <a:lnTo>
                  <a:pt x="64" y="32"/>
                </a:lnTo>
                <a:lnTo>
                  <a:pt x="64" y="41"/>
                </a:lnTo>
                <a:lnTo>
                  <a:pt x="72" y="41"/>
                </a:lnTo>
                <a:lnTo>
                  <a:pt x="77" y="41"/>
                </a:lnTo>
                <a:lnTo>
                  <a:pt x="77" y="49"/>
                </a:lnTo>
                <a:lnTo>
                  <a:pt x="80" y="49"/>
                </a:lnTo>
                <a:lnTo>
                  <a:pt x="80" y="54"/>
                </a:lnTo>
                <a:lnTo>
                  <a:pt x="85" y="54"/>
                </a:lnTo>
                <a:lnTo>
                  <a:pt x="85" y="58"/>
                </a:lnTo>
                <a:lnTo>
                  <a:pt x="91" y="58"/>
                </a:lnTo>
                <a:lnTo>
                  <a:pt x="91" y="64"/>
                </a:lnTo>
                <a:lnTo>
                  <a:pt x="102" y="64"/>
                </a:lnTo>
                <a:lnTo>
                  <a:pt x="102" y="70"/>
                </a:lnTo>
                <a:lnTo>
                  <a:pt x="106" y="70"/>
                </a:lnTo>
                <a:lnTo>
                  <a:pt x="106" y="76"/>
                </a:lnTo>
                <a:lnTo>
                  <a:pt x="119" y="76"/>
                </a:lnTo>
                <a:lnTo>
                  <a:pt x="119" y="82"/>
                </a:lnTo>
                <a:lnTo>
                  <a:pt x="123" y="82"/>
                </a:lnTo>
                <a:lnTo>
                  <a:pt x="123" y="88"/>
                </a:lnTo>
                <a:lnTo>
                  <a:pt x="128" y="88"/>
                </a:lnTo>
                <a:lnTo>
                  <a:pt x="128" y="93"/>
                </a:lnTo>
                <a:lnTo>
                  <a:pt x="134" y="93"/>
                </a:lnTo>
                <a:lnTo>
                  <a:pt x="134" y="97"/>
                </a:lnTo>
                <a:lnTo>
                  <a:pt x="139" y="97"/>
                </a:lnTo>
                <a:lnTo>
                  <a:pt x="139" y="102"/>
                </a:lnTo>
                <a:lnTo>
                  <a:pt x="144" y="102"/>
                </a:lnTo>
                <a:lnTo>
                  <a:pt x="144" y="108"/>
                </a:lnTo>
                <a:lnTo>
                  <a:pt x="149" y="108"/>
                </a:lnTo>
                <a:lnTo>
                  <a:pt x="149" y="112"/>
                </a:lnTo>
                <a:lnTo>
                  <a:pt x="154" y="112"/>
                </a:lnTo>
                <a:lnTo>
                  <a:pt x="154" y="117"/>
                </a:lnTo>
                <a:lnTo>
                  <a:pt x="160" y="117"/>
                </a:lnTo>
                <a:lnTo>
                  <a:pt x="160" y="121"/>
                </a:lnTo>
                <a:lnTo>
                  <a:pt x="175" y="121"/>
                </a:lnTo>
                <a:lnTo>
                  <a:pt x="175" y="125"/>
                </a:lnTo>
                <a:lnTo>
                  <a:pt x="180" y="125"/>
                </a:lnTo>
                <a:lnTo>
                  <a:pt x="180" y="130"/>
                </a:lnTo>
                <a:lnTo>
                  <a:pt x="186" y="130"/>
                </a:lnTo>
                <a:lnTo>
                  <a:pt x="186" y="135"/>
                </a:lnTo>
                <a:lnTo>
                  <a:pt x="193" y="135"/>
                </a:lnTo>
                <a:lnTo>
                  <a:pt x="193" y="141"/>
                </a:lnTo>
                <a:lnTo>
                  <a:pt x="251" y="141"/>
                </a:lnTo>
                <a:lnTo>
                  <a:pt x="251" y="145"/>
                </a:lnTo>
                <a:lnTo>
                  <a:pt x="270" y="145"/>
                </a:lnTo>
                <a:lnTo>
                  <a:pt x="270" y="148"/>
                </a:lnTo>
                <a:lnTo>
                  <a:pt x="275" y="148"/>
                </a:lnTo>
                <a:lnTo>
                  <a:pt x="275" y="158"/>
                </a:lnTo>
                <a:lnTo>
                  <a:pt x="292" y="158"/>
                </a:lnTo>
                <a:lnTo>
                  <a:pt x="292" y="163"/>
                </a:lnTo>
                <a:lnTo>
                  <a:pt x="386" y="163"/>
                </a:lnTo>
                <a:lnTo>
                  <a:pt x="386" y="182"/>
                </a:lnTo>
                <a:lnTo>
                  <a:pt x="399" y="182"/>
                </a:lnTo>
              </a:path>
            </a:pathLst>
          </a:cu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Oval 18"/>
          <p:cNvSpPr>
            <a:spLocks noChangeArrowheads="1"/>
          </p:cNvSpPr>
          <p:nvPr/>
        </p:nvSpPr>
        <p:spPr bwMode="auto">
          <a:xfrm>
            <a:off x="1578788" y="2478371"/>
            <a:ext cx="100361"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Oval 19"/>
          <p:cNvSpPr>
            <a:spLocks noChangeArrowheads="1"/>
          </p:cNvSpPr>
          <p:nvPr/>
        </p:nvSpPr>
        <p:spPr bwMode="auto">
          <a:xfrm>
            <a:off x="1766965" y="2474425"/>
            <a:ext cx="87816"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Oval 20"/>
          <p:cNvSpPr>
            <a:spLocks noChangeArrowheads="1"/>
          </p:cNvSpPr>
          <p:nvPr/>
        </p:nvSpPr>
        <p:spPr bwMode="auto">
          <a:xfrm>
            <a:off x="1780553" y="2562241"/>
            <a:ext cx="100361" cy="87816"/>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Oval 21"/>
          <p:cNvSpPr>
            <a:spLocks noChangeArrowheads="1"/>
          </p:cNvSpPr>
          <p:nvPr/>
        </p:nvSpPr>
        <p:spPr bwMode="auto">
          <a:xfrm>
            <a:off x="2306405" y="2800599"/>
            <a:ext cx="87816" cy="87816"/>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Oval 22"/>
          <p:cNvSpPr>
            <a:spLocks noChangeArrowheads="1"/>
          </p:cNvSpPr>
          <p:nvPr/>
        </p:nvSpPr>
        <p:spPr bwMode="auto">
          <a:xfrm>
            <a:off x="2369131" y="2988775"/>
            <a:ext cx="100361" cy="87816"/>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Oval 23"/>
          <p:cNvSpPr>
            <a:spLocks noChangeArrowheads="1"/>
          </p:cNvSpPr>
          <p:nvPr/>
        </p:nvSpPr>
        <p:spPr bwMode="auto">
          <a:xfrm>
            <a:off x="2419311" y="2991905"/>
            <a:ext cx="100361" cy="87816"/>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Oval 24"/>
          <p:cNvSpPr>
            <a:spLocks noChangeArrowheads="1"/>
          </p:cNvSpPr>
          <p:nvPr/>
        </p:nvSpPr>
        <p:spPr bwMode="auto">
          <a:xfrm>
            <a:off x="2530131" y="3064046"/>
            <a:ext cx="87816"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Oval 25"/>
          <p:cNvSpPr>
            <a:spLocks noChangeArrowheads="1"/>
          </p:cNvSpPr>
          <p:nvPr/>
        </p:nvSpPr>
        <p:spPr bwMode="auto">
          <a:xfrm>
            <a:off x="2896026" y="3402764"/>
            <a:ext cx="87816"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Oval 26"/>
          <p:cNvSpPr>
            <a:spLocks noChangeArrowheads="1"/>
          </p:cNvSpPr>
          <p:nvPr/>
        </p:nvSpPr>
        <p:spPr bwMode="auto">
          <a:xfrm>
            <a:off x="3774184" y="4046855"/>
            <a:ext cx="100361" cy="87816"/>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Oval 27"/>
          <p:cNvSpPr>
            <a:spLocks noChangeArrowheads="1"/>
          </p:cNvSpPr>
          <p:nvPr/>
        </p:nvSpPr>
        <p:spPr bwMode="auto">
          <a:xfrm>
            <a:off x="4062722" y="4232945"/>
            <a:ext cx="100361"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Oval 28"/>
          <p:cNvSpPr>
            <a:spLocks noChangeArrowheads="1"/>
          </p:cNvSpPr>
          <p:nvPr/>
        </p:nvSpPr>
        <p:spPr bwMode="auto">
          <a:xfrm>
            <a:off x="4150538" y="4232945"/>
            <a:ext cx="100361"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 name="Oval 29"/>
          <p:cNvSpPr>
            <a:spLocks noChangeArrowheads="1"/>
          </p:cNvSpPr>
          <p:nvPr/>
        </p:nvSpPr>
        <p:spPr bwMode="auto">
          <a:xfrm>
            <a:off x="4338715" y="4232945"/>
            <a:ext cx="87816"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 name="Oval 30"/>
          <p:cNvSpPr>
            <a:spLocks noChangeArrowheads="1"/>
          </p:cNvSpPr>
          <p:nvPr/>
        </p:nvSpPr>
        <p:spPr bwMode="auto">
          <a:xfrm>
            <a:off x="4413985" y="4232945"/>
            <a:ext cx="100361"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 name="Oval 31"/>
          <p:cNvSpPr>
            <a:spLocks noChangeArrowheads="1"/>
          </p:cNvSpPr>
          <p:nvPr/>
        </p:nvSpPr>
        <p:spPr bwMode="auto">
          <a:xfrm>
            <a:off x="4577072" y="4232945"/>
            <a:ext cx="87816"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 name="Oval 32"/>
          <p:cNvSpPr>
            <a:spLocks noChangeArrowheads="1"/>
          </p:cNvSpPr>
          <p:nvPr/>
        </p:nvSpPr>
        <p:spPr bwMode="auto">
          <a:xfrm>
            <a:off x="4652343" y="4232945"/>
            <a:ext cx="100361"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 name="Oval 33"/>
          <p:cNvSpPr>
            <a:spLocks noChangeArrowheads="1"/>
          </p:cNvSpPr>
          <p:nvPr/>
        </p:nvSpPr>
        <p:spPr bwMode="auto">
          <a:xfrm>
            <a:off x="4689978" y="4232945"/>
            <a:ext cx="87816"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 name="Oval 34"/>
          <p:cNvSpPr>
            <a:spLocks noChangeArrowheads="1"/>
          </p:cNvSpPr>
          <p:nvPr/>
        </p:nvSpPr>
        <p:spPr bwMode="auto">
          <a:xfrm>
            <a:off x="4740159" y="4294628"/>
            <a:ext cx="87816" cy="87816"/>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 name="Oval 35"/>
          <p:cNvSpPr>
            <a:spLocks noChangeArrowheads="1"/>
          </p:cNvSpPr>
          <p:nvPr/>
        </p:nvSpPr>
        <p:spPr bwMode="auto">
          <a:xfrm>
            <a:off x="4890700" y="4294628"/>
            <a:ext cx="87816" cy="87816"/>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 name="Oval 36"/>
          <p:cNvSpPr>
            <a:spLocks noChangeArrowheads="1"/>
          </p:cNvSpPr>
          <p:nvPr/>
        </p:nvSpPr>
        <p:spPr bwMode="auto">
          <a:xfrm>
            <a:off x="5041241" y="4471303"/>
            <a:ext cx="100361"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 name="Oval 37"/>
          <p:cNvSpPr>
            <a:spLocks noChangeArrowheads="1"/>
          </p:cNvSpPr>
          <p:nvPr/>
        </p:nvSpPr>
        <p:spPr bwMode="auto">
          <a:xfrm>
            <a:off x="5354870" y="4517818"/>
            <a:ext cx="87816"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 name="Oval 38"/>
          <p:cNvSpPr>
            <a:spLocks noChangeArrowheads="1"/>
          </p:cNvSpPr>
          <p:nvPr/>
        </p:nvSpPr>
        <p:spPr bwMode="auto">
          <a:xfrm>
            <a:off x="5706133" y="4517818"/>
            <a:ext cx="87816"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 name="Oval 39"/>
          <p:cNvSpPr>
            <a:spLocks noChangeArrowheads="1"/>
          </p:cNvSpPr>
          <p:nvPr/>
        </p:nvSpPr>
        <p:spPr bwMode="auto">
          <a:xfrm>
            <a:off x="5969580" y="4517818"/>
            <a:ext cx="100361"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 name="Oval 40"/>
          <p:cNvSpPr>
            <a:spLocks noChangeArrowheads="1"/>
          </p:cNvSpPr>
          <p:nvPr/>
        </p:nvSpPr>
        <p:spPr bwMode="auto">
          <a:xfrm>
            <a:off x="6019761" y="4517818"/>
            <a:ext cx="87816"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 name="Oval 41"/>
          <p:cNvSpPr>
            <a:spLocks noChangeArrowheads="1"/>
          </p:cNvSpPr>
          <p:nvPr/>
        </p:nvSpPr>
        <p:spPr bwMode="auto">
          <a:xfrm>
            <a:off x="6057396" y="4517818"/>
            <a:ext cx="87816"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 name="Oval 42"/>
          <p:cNvSpPr>
            <a:spLocks noChangeArrowheads="1"/>
          </p:cNvSpPr>
          <p:nvPr/>
        </p:nvSpPr>
        <p:spPr bwMode="auto">
          <a:xfrm>
            <a:off x="6095032" y="4517818"/>
            <a:ext cx="100361"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 name="Oval 43"/>
          <p:cNvSpPr>
            <a:spLocks noChangeArrowheads="1"/>
          </p:cNvSpPr>
          <p:nvPr/>
        </p:nvSpPr>
        <p:spPr bwMode="auto">
          <a:xfrm>
            <a:off x="6320844" y="4517818"/>
            <a:ext cx="87816"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 name="Oval 44"/>
          <p:cNvSpPr>
            <a:spLocks noChangeArrowheads="1"/>
          </p:cNvSpPr>
          <p:nvPr/>
        </p:nvSpPr>
        <p:spPr bwMode="auto">
          <a:xfrm>
            <a:off x="6383569" y="4517818"/>
            <a:ext cx="100361" cy="10036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 name="Oval 45"/>
          <p:cNvSpPr>
            <a:spLocks noChangeArrowheads="1"/>
          </p:cNvSpPr>
          <p:nvPr/>
        </p:nvSpPr>
        <p:spPr bwMode="auto">
          <a:xfrm>
            <a:off x="6433750" y="4759840"/>
            <a:ext cx="87816" cy="87816"/>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 name="Oval 46"/>
          <p:cNvSpPr>
            <a:spLocks noChangeArrowheads="1"/>
          </p:cNvSpPr>
          <p:nvPr/>
        </p:nvSpPr>
        <p:spPr bwMode="auto">
          <a:xfrm>
            <a:off x="6496476" y="4759840"/>
            <a:ext cx="87816" cy="87816"/>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 name="Oval 47"/>
          <p:cNvSpPr>
            <a:spLocks noChangeArrowheads="1"/>
          </p:cNvSpPr>
          <p:nvPr/>
        </p:nvSpPr>
        <p:spPr bwMode="auto">
          <a:xfrm>
            <a:off x="6596837" y="4759840"/>
            <a:ext cx="100361" cy="87816"/>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 name="TextBox 5145"/>
          <p:cNvSpPr txBox="1"/>
          <p:nvPr/>
        </p:nvSpPr>
        <p:spPr>
          <a:xfrm flipH="1">
            <a:off x="888586" y="2353958"/>
            <a:ext cx="497758" cy="338554"/>
          </a:xfrm>
          <a:prstGeom prst="rect">
            <a:avLst/>
          </a:prstGeom>
          <a:noFill/>
        </p:spPr>
        <p:txBody>
          <a:bodyPr wrap="square" rtlCol="0">
            <a:spAutoFit/>
          </a:bodyPr>
          <a:lstStyle/>
          <a:p>
            <a:pPr algn="r"/>
            <a:r>
              <a:rPr lang="en-GB" sz="1600" dirty="0"/>
              <a:t>1.0</a:t>
            </a:r>
          </a:p>
        </p:txBody>
      </p:sp>
      <p:sp>
        <p:nvSpPr>
          <p:cNvPr id="60" name="TextBox 59"/>
          <p:cNvSpPr txBox="1"/>
          <p:nvPr/>
        </p:nvSpPr>
        <p:spPr>
          <a:xfrm flipH="1">
            <a:off x="888586" y="2944226"/>
            <a:ext cx="497758" cy="338554"/>
          </a:xfrm>
          <a:prstGeom prst="rect">
            <a:avLst/>
          </a:prstGeom>
          <a:noFill/>
        </p:spPr>
        <p:txBody>
          <a:bodyPr wrap="square" rtlCol="0">
            <a:spAutoFit/>
          </a:bodyPr>
          <a:lstStyle/>
          <a:p>
            <a:pPr algn="r"/>
            <a:r>
              <a:rPr lang="en-GB" sz="1600" dirty="0"/>
              <a:t>0.8</a:t>
            </a:r>
          </a:p>
        </p:txBody>
      </p:sp>
      <p:sp>
        <p:nvSpPr>
          <p:cNvPr id="61" name="TextBox 60"/>
          <p:cNvSpPr txBox="1"/>
          <p:nvPr/>
        </p:nvSpPr>
        <p:spPr>
          <a:xfrm flipH="1">
            <a:off x="888586" y="3516206"/>
            <a:ext cx="497758" cy="338554"/>
          </a:xfrm>
          <a:prstGeom prst="rect">
            <a:avLst/>
          </a:prstGeom>
          <a:noFill/>
        </p:spPr>
        <p:txBody>
          <a:bodyPr wrap="square" rtlCol="0">
            <a:spAutoFit/>
          </a:bodyPr>
          <a:lstStyle/>
          <a:p>
            <a:pPr algn="r"/>
            <a:r>
              <a:rPr lang="en-GB" sz="1600" dirty="0"/>
              <a:t>0.6</a:t>
            </a:r>
          </a:p>
        </p:txBody>
      </p:sp>
      <p:sp>
        <p:nvSpPr>
          <p:cNvPr id="62" name="TextBox 61"/>
          <p:cNvSpPr txBox="1"/>
          <p:nvPr/>
        </p:nvSpPr>
        <p:spPr>
          <a:xfrm flipH="1">
            <a:off x="888586" y="4106474"/>
            <a:ext cx="497758" cy="338554"/>
          </a:xfrm>
          <a:prstGeom prst="rect">
            <a:avLst/>
          </a:prstGeom>
          <a:noFill/>
        </p:spPr>
        <p:txBody>
          <a:bodyPr wrap="square" rtlCol="0">
            <a:spAutoFit/>
          </a:bodyPr>
          <a:lstStyle/>
          <a:p>
            <a:pPr algn="r"/>
            <a:r>
              <a:rPr lang="en-GB" sz="1600" dirty="0"/>
              <a:t>0.4</a:t>
            </a:r>
          </a:p>
        </p:txBody>
      </p:sp>
      <p:sp>
        <p:nvSpPr>
          <p:cNvPr id="63" name="TextBox 62"/>
          <p:cNvSpPr txBox="1"/>
          <p:nvPr/>
        </p:nvSpPr>
        <p:spPr>
          <a:xfrm flipH="1">
            <a:off x="888586" y="4683026"/>
            <a:ext cx="497758" cy="338554"/>
          </a:xfrm>
          <a:prstGeom prst="rect">
            <a:avLst/>
          </a:prstGeom>
          <a:noFill/>
        </p:spPr>
        <p:txBody>
          <a:bodyPr wrap="square" rtlCol="0">
            <a:spAutoFit/>
          </a:bodyPr>
          <a:lstStyle/>
          <a:p>
            <a:pPr algn="r"/>
            <a:r>
              <a:rPr lang="en-GB" sz="1600" dirty="0"/>
              <a:t>0.2</a:t>
            </a:r>
          </a:p>
        </p:txBody>
      </p:sp>
      <p:sp>
        <p:nvSpPr>
          <p:cNvPr id="64" name="TextBox 63"/>
          <p:cNvSpPr txBox="1"/>
          <p:nvPr/>
        </p:nvSpPr>
        <p:spPr>
          <a:xfrm flipH="1">
            <a:off x="888586" y="5241290"/>
            <a:ext cx="497758" cy="338554"/>
          </a:xfrm>
          <a:prstGeom prst="rect">
            <a:avLst/>
          </a:prstGeom>
          <a:noFill/>
        </p:spPr>
        <p:txBody>
          <a:bodyPr wrap="square" rtlCol="0">
            <a:spAutoFit/>
          </a:bodyPr>
          <a:lstStyle/>
          <a:p>
            <a:pPr algn="r"/>
            <a:r>
              <a:rPr lang="en-GB" sz="1600" dirty="0"/>
              <a:t>0.0</a:t>
            </a:r>
          </a:p>
        </p:txBody>
      </p:sp>
      <p:sp>
        <p:nvSpPr>
          <p:cNvPr id="66" name="TextBox 65"/>
          <p:cNvSpPr txBox="1"/>
          <p:nvPr/>
        </p:nvSpPr>
        <p:spPr>
          <a:xfrm flipH="1">
            <a:off x="1380089" y="5454103"/>
            <a:ext cx="497758" cy="338554"/>
          </a:xfrm>
          <a:prstGeom prst="rect">
            <a:avLst/>
          </a:prstGeom>
          <a:noFill/>
        </p:spPr>
        <p:txBody>
          <a:bodyPr wrap="square" rtlCol="0">
            <a:spAutoFit/>
          </a:bodyPr>
          <a:lstStyle/>
          <a:p>
            <a:pPr algn="ctr"/>
            <a:r>
              <a:rPr lang="en-GB" sz="1600" dirty="0"/>
              <a:t>0</a:t>
            </a:r>
          </a:p>
        </p:txBody>
      </p:sp>
      <p:sp>
        <p:nvSpPr>
          <p:cNvPr id="67" name="TextBox 66"/>
          <p:cNvSpPr txBox="1"/>
          <p:nvPr/>
        </p:nvSpPr>
        <p:spPr>
          <a:xfrm flipH="1">
            <a:off x="2449384" y="5454103"/>
            <a:ext cx="497758" cy="338554"/>
          </a:xfrm>
          <a:prstGeom prst="rect">
            <a:avLst/>
          </a:prstGeom>
          <a:noFill/>
        </p:spPr>
        <p:txBody>
          <a:bodyPr wrap="square" rtlCol="0">
            <a:spAutoFit/>
          </a:bodyPr>
          <a:lstStyle/>
          <a:p>
            <a:pPr algn="ctr"/>
            <a:r>
              <a:rPr lang="en-GB" sz="1600" dirty="0"/>
              <a:t>6</a:t>
            </a:r>
          </a:p>
        </p:txBody>
      </p:sp>
      <p:sp>
        <p:nvSpPr>
          <p:cNvPr id="68" name="TextBox 67"/>
          <p:cNvSpPr txBox="1"/>
          <p:nvPr/>
        </p:nvSpPr>
        <p:spPr>
          <a:xfrm flipH="1">
            <a:off x="3548175" y="5454103"/>
            <a:ext cx="497758" cy="338554"/>
          </a:xfrm>
          <a:prstGeom prst="rect">
            <a:avLst/>
          </a:prstGeom>
          <a:noFill/>
        </p:spPr>
        <p:txBody>
          <a:bodyPr wrap="square" rtlCol="0">
            <a:spAutoFit/>
          </a:bodyPr>
          <a:lstStyle/>
          <a:p>
            <a:pPr algn="ctr"/>
            <a:r>
              <a:rPr lang="en-GB" sz="1600" dirty="0"/>
              <a:t>12</a:t>
            </a:r>
          </a:p>
        </p:txBody>
      </p:sp>
      <p:sp>
        <p:nvSpPr>
          <p:cNvPr id="69" name="TextBox 68"/>
          <p:cNvSpPr txBox="1"/>
          <p:nvPr/>
        </p:nvSpPr>
        <p:spPr>
          <a:xfrm flipH="1">
            <a:off x="4646966" y="5454103"/>
            <a:ext cx="497758" cy="338554"/>
          </a:xfrm>
          <a:prstGeom prst="rect">
            <a:avLst/>
          </a:prstGeom>
          <a:noFill/>
        </p:spPr>
        <p:txBody>
          <a:bodyPr wrap="square" rtlCol="0">
            <a:spAutoFit/>
          </a:bodyPr>
          <a:lstStyle/>
          <a:p>
            <a:pPr algn="ctr"/>
            <a:r>
              <a:rPr lang="en-GB" sz="1600" dirty="0"/>
              <a:t>18</a:t>
            </a:r>
          </a:p>
        </p:txBody>
      </p:sp>
      <p:sp>
        <p:nvSpPr>
          <p:cNvPr id="70" name="TextBox 69"/>
          <p:cNvSpPr txBox="1"/>
          <p:nvPr/>
        </p:nvSpPr>
        <p:spPr>
          <a:xfrm flipH="1">
            <a:off x="5745757" y="5454103"/>
            <a:ext cx="497758" cy="338554"/>
          </a:xfrm>
          <a:prstGeom prst="rect">
            <a:avLst/>
          </a:prstGeom>
          <a:noFill/>
        </p:spPr>
        <p:txBody>
          <a:bodyPr wrap="square" rtlCol="0">
            <a:spAutoFit/>
          </a:bodyPr>
          <a:lstStyle/>
          <a:p>
            <a:pPr algn="ctr"/>
            <a:r>
              <a:rPr lang="en-GB" sz="1600" dirty="0"/>
              <a:t>24</a:t>
            </a:r>
          </a:p>
        </p:txBody>
      </p:sp>
      <p:sp>
        <p:nvSpPr>
          <p:cNvPr id="71" name="TextBox 70"/>
          <p:cNvSpPr txBox="1"/>
          <p:nvPr/>
        </p:nvSpPr>
        <p:spPr>
          <a:xfrm flipH="1">
            <a:off x="6844548" y="5454103"/>
            <a:ext cx="497758" cy="338554"/>
          </a:xfrm>
          <a:prstGeom prst="rect">
            <a:avLst/>
          </a:prstGeom>
          <a:noFill/>
        </p:spPr>
        <p:txBody>
          <a:bodyPr wrap="square" rtlCol="0">
            <a:spAutoFit/>
          </a:bodyPr>
          <a:lstStyle/>
          <a:p>
            <a:pPr algn="ctr"/>
            <a:r>
              <a:rPr lang="en-GB" sz="1600" dirty="0"/>
              <a:t>30</a:t>
            </a:r>
          </a:p>
        </p:txBody>
      </p:sp>
      <p:sp>
        <p:nvSpPr>
          <p:cNvPr id="72" name="TextBox 71"/>
          <p:cNvSpPr txBox="1"/>
          <p:nvPr/>
        </p:nvSpPr>
        <p:spPr>
          <a:xfrm flipH="1">
            <a:off x="2870557" y="5682372"/>
            <a:ext cx="3026893" cy="338554"/>
          </a:xfrm>
          <a:prstGeom prst="rect">
            <a:avLst/>
          </a:prstGeom>
          <a:noFill/>
        </p:spPr>
        <p:txBody>
          <a:bodyPr wrap="square" rtlCol="0">
            <a:spAutoFit/>
          </a:bodyPr>
          <a:lstStyle/>
          <a:p>
            <a:pPr algn="ctr"/>
            <a:r>
              <a:rPr lang="en-GB" sz="1600" dirty="0"/>
              <a:t>Time (months)</a:t>
            </a:r>
          </a:p>
        </p:txBody>
      </p:sp>
      <p:sp>
        <p:nvSpPr>
          <p:cNvPr id="5149" name="TextBox 5148"/>
          <p:cNvSpPr txBox="1"/>
          <p:nvPr/>
        </p:nvSpPr>
        <p:spPr>
          <a:xfrm rot="16200000">
            <a:off x="-85596" y="3799874"/>
            <a:ext cx="1572866" cy="338554"/>
          </a:xfrm>
          <a:prstGeom prst="rect">
            <a:avLst/>
          </a:prstGeom>
          <a:noFill/>
        </p:spPr>
        <p:txBody>
          <a:bodyPr wrap="none" rtlCol="0">
            <a:spAutoFit/>
          </a:bodyPr>
          <a:lstStyle/>
          <a:p>
            <a:r>
              <a:rPr lang="en-GB" sz="1600" dirty="0"/>
              <a:t>PFS probability</a:t>
            </a:r>
          </a:p>
        </p:txBody>
      </p:sp>
      <p:graphicFrame>
        <p:nvGraphicFramePr>
          <p:cNvPr id="5150" name="Table 5149"/>
          <p:cNvGraphicFramePr>
            <a:graphicFrameLocks noGrp="1"/>
          </p:cNvGraphicFramePr>
          <p:nvPr>
            <p:extLst>
              <p:ext uri="{D42A27DB-BD31-4B8C-83A1-F6EECF244321}">
                <p14:modId xmlns:p14="http://schemas.microsoft.com/office/powerpoint/2010/main" val="4283993780"/>
              </p:ext>
            </p:extLst>
          </p:nvPr>
        </p:nvGraphicFramePr>
        <p:xfrm>
          <a:off x="4338715" y="2512061"/>
          <a:ext cx="4301613" cy="1432560"/>
        </p:xfrm>
        <a:graphic>
          <a:graphicData uri="http://schemas.openxmlformats.org/drawingml/2006/table">
            <a:tbl>
              <a:tblPr firstRow="1" bandRow="1">
                <a:tableStyleId>{69012ECD-51FC-41F1-AA8D-1B2483CD663E}</a:tableStyleId>
              </a:tblPr>
              <a:tblGrid>
                <a:gridCol w="2694039">
                  <a:extLst>
                    <a:ext uri="{9D8B030D-6E8A-4147-A177-3AD203B41FA5}">
                      <a16:colId xmlns:a16="http://schemas.microsoft.com/office/drawing/2014/main" val="20000"/>
                    </a:ext>
                  </a:extLst>
                </a:gridCol>
                <a:gridCol w="1607574">
                  <a:extLst>
                    <a:ext uri="{9D8B030D-6E8A-4147-A177-3AD203B41FA5}">
                      <a16:colId xmlns:a16="http://schemas.microsoft.com/office/drawing/2014/main" val="20001"/>
                    </a:ext>
                  </a:extLst>
                </a:gridCol>
              </a:tblGrid>
              <a:tr h="228600">
                <a:tc>
                  <a:txBody>
                    <a:bodyPr/>
                    <a:lstStyle/>
                    <a:p>
                      <a:r>
                        <a:rPr lang="en-GB" sz="1400" b="0" dirty="0"/>
                        <a:t>Patients, n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r>
                        <a:rPr lang="en-GB" sz="1400" b="0" dirty="0"/>
                        <a:t>90 (100)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2400">
                <a:tc>
                  <a:txBody>
                    <a:bodyPr/>
                    <a:lstStyle/>
                    <a:p>
                      <a:r>
                        <a:rPr lang="en-GB" sz="1400" dirty="0"/>
                        <a:t>With event (PD</a:t>
                      </a:r>
                      <a:r>
                        <a:rPr lang="en-GB" sz="1400" baseline="0" dirty="0"/>
                        <a:t> or death)</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GB" sz="1400" dirty="0"/>
                        <a:t>53 (58.9)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r>
                        <a:rPr lang="en-GB" sz="1400" b="1" dirty="0">
                          <a:solidFill>
                            <a:schemeClr val="bg1"/>
                          </a:solidFill>
                        </a:rPr>
                        <a:t>Primary outcome</a:t>
                      </a:r>
                    </a:p>
                    <a:p>
                      <a:r>
                        <a:rPr lang="en-GB" sz="1400" b="1" dirty="0">
                          <a:solidFill>
                            <a:schemeClr val="bg1"/>
                          </a:solidFill>
                        </a:rPr>
                        <a:t>1-year</a:t>
                      </a:r>
                      <a:r>
                        <a:rPr lang="en-GB" sz="1400" b="1" baseline="0" dirty="0">
                          <a:solidFill>
                            <a:schemeClr val="bg1"/>
                          </a:solidFill>
                        </a:rPr>
                        <a:t> PFS rate, % (95% CI)</a:t>
                      </a:r>
                      <a:r>
                        <a:rPr lang="en-GB" sz="1400" b="1" baseline="30000" dirty="0">
                          <a:solidFill>
                            <a:schemeClr val="bg1"/>
                          </a:solidFill>
                        </a:rPr>
                        <a:t>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1400" b="1" dirty="0">
                        <a:solidFill>
                          <a:schemeClr val="bg1"/>
                        </a:solidFill>
                      </a:endParaRPr>
                    </a:p>
                    <a:p>
                      <a:r>
                        <a:rPr lang="en-GB" sz="1400" b="1" dirty="0">
                          <a:solidFill>
                            <a:schemeClr val="bg1"/>
                          </a:solidFill>
                        </a:rPr>
                        <a:t>51.3 (42.0, 60.5)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Median </a:t>
                      </a:r>
                      <a:r>
                        <a:rPr lang="en-GB" sz="1400" baseline="0" dirty="0"/>
                        <a:t>PFS, months (95% CI)</a:t>
                      </a:r>
                      <a:r>
                        <a:rPr lang="en-GB" sz="1400" baseline="30000" dirty="0"/>
                        <a:t>b</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GB" sz="1400" dirty="0"/>
                        <a:t>10.6 (8.6, 17.3)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5151" name="Rectangle 5150"/>
          <p:cNvSpPr/>
          <p:nvPr/>
        </p:nvSpPr>
        <p:spPr>
          <a:xfrm>
            <a:off x="290992" y="6474897"/>
            <a:ext cx="4572000" cy="184666"/>
          </a:xfrm>
          <a:prstGeom prst="rect">
            <a:avLst/>
          </a:prstGeom>
        </p:spPr>
        <p:txBody>
          <a:bodyPr lIns="0" tIns="0" rIns="0" bIns="0">
            <a:spAutoFit/>
          </a:bodyPr>
          <a:lstStyle/>
          <a:p>
            <a:r>
              <a:rPr lang="en-GB" sz="1200" baseline="30000" dirty="0" err="1"/>
              <a:t>a</a:t>
            </a:r>
            <a:r>
              <a:rPr lang="en-GB" sz="1200" dirty="0" err="1"/>
              <a:t>Maximum</a:t>
            </a:r>
            <a:r>
              <a:rPr lang="en-GB" sz="1200" dirty="0"/>
              <a:t> likelihood estimate; </a:t>
            </a:r>
            <a:r>
              <a:rPr lang="en-GB" sz="1200" baseline="30000" dirty="0" err="1"/>
              <a:t>b</a:t>
            </a:r>
            <a:r>
              <a:rPr lang="en-GB" sz="1200" dirty="0" err="1"/>
              <a:t>Kaplan</a:t>
            </a:r>
            <a:r>
              <a:rPr lang="en-GB" sz="1200" dirty="0"/>
              <a:t>-Meier estimate</a:t>
            </a:r>
          </a:p>
        </p:txBody>
      </p:sp>
    </p:spTree>
    <p:custDataLst>
      <p:tags r:id="rId1"/>
    </p:custDataLst>
    <p:extLst>
      <p:ext uri="{BB962C8B-B14F-4D97-AF65-F5344CB8AC3E}">
        <p14:creationId xmlns:p14="http://schemas.microsoft.com/office/powerpoint/2010/main" val="3484350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Safety: Grade 3/4 toxicities </a:t>
            </a:r>
          </a:p>
        </p:txBody>
      </p:sp>
      <p:sp>
        <p:nvSpPr>
          <p:cNvPr id="2" name="Content Placeholder 1"/>
          <p:cNvSpPr>
            <a:spLocks noGrp="1"/>
          </p:cNvSpPr>
          <p:nvPr>
            <p:ph sz="half" idx="1"/>
          </p:nvPr>
        </p:nvSpPr>
        <p:spPr>
          <a:xfrm>
            <a:off x="228600" y="1295400"/>
            <a:ext cx="8694738" cy="914400"/>
          </a:xfrm>
        </p:spPr>
        <p:txBody>
          <a:bodyPr/>
          <a:lstStyle/>
          <a:p>
            <a:pPr>
              <a:buFont typeface="Arial" panose="020B0604020202020204" pitchFamily="34" charset="0"/>
              <a:buChar char="•"/>
            </a:pPr>
            <a:r>
              <a:rPr lang="en-GB" sz="1400" b="1" dirty="0"/>
              <a:t>Key results</a:t>
            </a:r>
          </a:p>
          <a:p>
            <a:pPr lvl="1"/>
            <a:r>
              <a:rPr lang="en-GB" sz="1400" dirty="0"/>
              <a:t>Overall 42.2% of patients reported Grade 3/4 AEs at any time</a:t>
            </a:r>
            <a:endParaRPr lang="en-GB" dirty="0"/>
          </a:p>
        </p:txBody>
      </p:sp>
      <p:sp>
        <p:nvSpPr>
          <p:cNvPr id="5125" name="Text Box 5"/>
          <p:cNvSpPr txBox="1">
            <a:spLocks noChangeArrowheads="1"/>
          </p:cNvSpPr>
          <p:nvPr/>
        </p:nvSpPr>
        <p:spPr bwMode="auto">
          <a:xfrm>
            <a:off x="231775" y="6248400"/>
            <a:ext cx="48078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baseline="30000" dirty="0" err="1"/>
              <a:t>a</a:t>
            </a:r>
            <a:r>
              <a:rPr lang="en-GB" sz="1200" dirty="0" err="1"/>
              <a:t>Selected</a:t>
            </a:r>
            <a:r>
              <a:rPr lang="en-GB" sz="1200" dirty="0"/>
              <a:t> based on clinical relevance for combined CT+RT; </a:t>
            </a:r>
            <a:r>
              <a:rPr lang="en-GB" sz="1200" baseline="30000" dirty="0" err="1"/>
              <a:t>b</a:t>
            </a:r>
            <a:r>
              <a:rPr lang="en-GB" sz="1200" dirty="0" err="1"/>
              <a:t>Only</a:t>
            </a:r>
            <a:r>
              <a:rPr lang="en-GB" sz="1200" dirty="0"/>
              <a:t> one </a:t>
            </a:r>
            <a:br>
              <a:rPr lang="en-GB" sz="1200" dirty="0"/>
            </a:br>
            <a:r>
              <a:rPr lang="en-GB" sz="1200" dirty="0"/>
              <a:t>Grade 4 esophagitis, all other events reported in table with Grade 3</a:t>
            </a:r>
          </a:p>
          <a:p>
            <a:r>
              <a:rPr lang="en-GB" sz="1200" dirty="0"/>
              <a:t>CTCAE, Common Terminology Criteria for Adverse Events</a:t>
            </a:r>
          </a:p>
        </p:txBody>
      </p:sp>
      <p:sp>
        <p:nvSpPr>
          <p:cNvPr id="7" name="Content Placeholder 1"/>
          <p:cNvSpPr>
            <a:spLocks noGrp="1"/>
          </p:cNvSpPr>
          <p:nvPr>
            <p:ph sz="half" idx="1"/>
          </p:nvPr>
        </p:nvSpPr>
        <p:spPr>
          <a:xfrm>
            <a:off x="381000" y="5366332"/>
            <a:ext cx="8694738" cy="762000"/>
          </a:xfrm>
        </p:spPr>
        <p:txBody>
          <a:bodyPr/>
          <a:lstStyle/>
          <a:p>
            <a:pPr>
              <a:buFont typeface="Arial" panose="020B0604020202020204" pitchFamily="34" charset="0"/>
              <a:buChar char="•"/>
            </a:pPr>
            <a:r>
              <a:rPr lang="en-GB" sz="1400" b="1" dirty="0"/>
              <a:t>Key conclusion</a:t>
            </a:r>
          </a:p>
          <a:p>
            <a:pPr lvl="1"/>
            <a:r>
              <a:rPr lang="en-GB" sz="1400" dirty="0"/>
              <a:t>Esophagitis and neutropenia were the main toxic effects during CT+RT treatment</a:t>
            </a:r>
          </a:p>
          <a:p>
            <a:pPr lvl="1"/>
            <a:r>
              <a:rPr lang="en-GB" sz="1400" dirty="0"/>
              <a:t>Frequency of effects was considered acceptable for locally advanced NSCLC</a:t>
            </a:r>
          </a:p>
        </p:txBody>
      </p:sp>
      <p:sp>
        <p:nvSpPr>
          <p:cNvPr id="9" name="Text Box 4"/>
          <p:cNvSpPr txBox="1">
            <a:spLocks noChangeArrowheads="1"/>
          </p:cNvSpPr>
          <p:nvPr/>
        </p:nvSpPr>
        <p:spPr bwMode="auto">
          <a:xfrm>
            <a:off x="5235277" y="6474897"/>
            <a:ext cx="368806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Garrido</a:t>
            </a:r>
            <a:r>
              <a:rPr lang="en-GB" sz="1200" dirty="0"/>
              <a:t> et al. </a:t>
            </a:r>
            <a:r>
              <a:rPr lang="it-IT" sz="1200" dirty="0"/>
              <a:t>Ann Oncol 24, 2013; (suppl; </a:t>
            </a:r>
            <a:r>
              <a:rPr lang="it-IT" sz="1200" dirty="0" err="1"/>
              <a:t>abstr</a:t>
            </a:r>
            <a:r>
              <a:rPr lang="it-IT" sz="1200" dirty="0"/>
              <a:t> 3402)</a:t>
            </a:r>
            <a:endParaRPr lang="en-GB" sz="1200" dirty="0"/>
          </a:p>
        </p:txBody>
      </p:sp>
      <p:graphicFrame>
        <p:nvGraphicFramePr>
          <p:cNvPr id="4" name="Table 3"/>
          <p:cNvGraphicFramePr>
            <a:graphicFrameLocks noGrp="1"/>
          </p:cNvGraphicFramePr>
          <p:nvPr>
            <p:extLst>
              <p:ext uri="{D42A27DB-BD31-4B8C-83A1-F6EECF244321}">
                <p14:modId xmlns:p14="http://schemas.microsoft.com/office/powerpoint/2010/main" val="3717092062"/>
              </p:ext>
            </p:extLst>
          </p:nvPr>
        </p:nvGraphicFramePr>
        <p:xfrm>
          <a:off x="469488" y="1931339"/>
          <a:ext cx="8445912" cy="3383280"/>
        </p:xfrm>
        <a:graphic>
          <a:graphicData uri="http://schemas.openxmlformats.org/drawingml/2006/table">
            <a:tbl>
              <a:tblPr firstRow="1" bandRow="1">
                <a:tableStyleId>{69012ECD-51FC-41F1-AA8D-1B2483CD663E}</a:tableStyleId>
              </a:tblPr>
              <a:tblGrid>
                <a:gridCol w="2642423">
                  <a:extLst>
                    <a:ext uri="{9D8B030D-6E8A-4147-A177-3AD203B41FA5}">
                      <a16:colId xmlns:a16="http://schemas.microsoft.com/office/drawing/2014/main" val="20000"/>
                    </a:ext>
                  </a:extLst>
                </a:gridCol>
                <a:gridCol w="1688689">
                  <a:extLst>
                    <a:ext uri="{9D8B030D-6E8A-4147-A177-3AD203B41FA5}">
                      <a16:colId xmlns:a16="http://schemas.microsoft.com/office/drawing/2014/main" val="20001"/>
                    </a:ext>
                  </a:extLst>
                </a:gridCol>
                <a:gridCol w="2003322">
                  <a:extLst>
                    <a:ext uri="{9D8B030D-6E8A-4147-A177-3AD203B41FA5}">
                      <a16:colId xmlns:a16="http://schemas.microsoft.com/office/drawing/2014/main" val="20002"/>
                    </a:ext>
                  </a:extLst>
                </a:gridCol>
                <a:gridCol w="2111478">
                  <a:extLst>
                    <a:ext uri="{9D8B030D-6E8A-4147-A177-3AD203B41FA5}">
                      <a16:colId xmlns:a16="http://schemas.microsoft.com/office/drawing/2014/main" val="20003"/>
                    </a:ext>
                  </a:extLst>
                </a:gridCol>
              </a:tblGrid>
              <a:tr h="240105">
                <a:tc>
                  <a:txBody>
                    <a:bodyPr/>
                    <a:lstStyle/>
                    <a:p>
                      <a:endParaRPr lang="en-GB" sz="1300" dirty="0"/>
                    </a:p>
                  </a:txBody>
                  <a:tcPr>
                    <a:lnL w="9525" cap="flat" cmpd="sng" algn="ctr">
                      <a:noFill/>
                      <a:prstDash val="solid"/>
                    </a:lnL>
                    <a:lnR>
                      <a:noFill/>
                    </a:lnR>
                    <a:lnT w="19050" cap="flat" cmpd="sng" algn="ctr">
                      <a:solidFill>
                        <a:schemeClr val="bg1">
                          <a:lumMod val="50000"/>
                          <a:lumOff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gridSpan="3">
                  <a:txBody>
                    <a:bodyPr/>
                    <a:lstStyle/>
                    <a:p>
                      <a:pPr algn="ctr"/>
                      <a:r>
                        <a:rPr lang="en-GB" sz="1300" dirty="0"/>
                        <a:t>Number (%) of patients with Grade 3/4 CTCAEs</a:t>
                      </a:r>
                    </a:p>
                  </a:txBody>
                  <a:tcPr>
                    <a:lnL>
                      <a:noFill/>
                    </a:lnL>
                    <a:lnR w="9525" cap="flat" cmpd="sng" algn="ctr">
                      <a:noFill/>
                      <a:prstDash val="solid"/>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sz="1300" dirty="0"/>
                    </a:p>
                  </a:txBody>
                  <a:tcPr>
                    <a:lnL w="9525" cap="flat" cmpd="sng" algn="ctr">
                      <a:noFill/>
                      <a:prstDash val="solid"/>
                    </a:lnL>
                    <a:lnR>
                      <a:noFill/>
                    </a:lnR>
                    <a:lnT w="9525" cap="flat" cmpd="sng" algn="ctr">
                      <a:noFill/>
                      <a:prstDash val="soli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dirty="0"/>
                        <a:t>During induction</a:t>
                      </a:r>
                      <a:r>
                        <a:rPr lang="en-GB" sz="1300" baseline="0" dirty="0"/>
                        <a:t> </a:t>
                      </a:r>
                      <a:r>
                        <a:rPr lang="en-GB" sz="1300" dirty="0"/>
                        <a:t>CT (n=90)</a:t>
                      </a:r>
                    </a:p>
                  </a:txBody>
                  <a:tcPr>
                    <a:lnL>
                      <a:noFill/>
                    </a:lnL>
                    <a:lnR>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dirty="0"/>
                        <a:t>During conc. </a:t>
                      </a:r>
                      <a:br>
                        <a:rPr lang="en-GB" sz="1300" dirty="0"/>
                      </a:br>
                      <a:r>
                        <a:rPr lang="en-GB" sz="1300" dirty="0"/>
                        <a:t>CT+RT (n=75)</a:t>
                      </a:r>
                    </a:p>
                  </a:txBody>
                  <a:tcPr>
                    <a:lnL>
                      <a:noFill/>
                    </a:lnL>
                    <a:lnR>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dirty="0"/>
                        <a:t>During complete treatment period</a:t>
                      </a:r>
                      <a:r>
                        <a:rPr lang="en-GB" sz="1300" baseline="0" dirty="0"/>
                        <a:t> (</a:t>
                      </a:r>
                      <a:r>
                        <a:rPr lang="en-GB" sz="1300" dirty="0"/>
                        <a:t>n=90)</a:t>
                      </a:r>
                    </a:p>
                  </a:txBody>
                  <a:tcPr>
                    <a:lnL>
                      <a:noFill/>
                    </a:lnL>
                    <a:lnR w="9525" cap="flat" cmpd="sng" algn="ctr">
                      <a:noFill/>
                      <a:prstDash val="solid"/>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005">
                <a:tc>
                  <a:txBody>
                    <a:bodyPr/>
                    <a:lstStyle/>
                    <a:p>
                      <a:r>
                        <a:rPr lang="en-GB" sz="1300" b="1" dirty="0" err="1"/>
                        <a:t>Haematologic</a:t>
                      </a:r>
                      <a:endParaRPr lang="en-GB" sz="1300" dirty="0"/>
                    </a:p>
                  </a:txBody>
                  <a:tcPr>
                    <a:lnL w="9525" cap="flat" cmpd="sng" algn="ctr">
                      <a:noFill/>
                      <a:prstDash val="solid"/>
                    </a:lnL>
                    <a:lnR>
                      <a:noFill/>
                    </a:lnR>
                    <a:lnT w="19050" cap="flat" cmpd="sng" algn="ctr">
                      <a:solidFill>
                        <a:schemeClr val="bg1">
                          <a:lumMod val="50000"/>
                          <a:lumOff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endParaRPr lang="en-GB" sz="1300"/>
                    </a:p>
                  </a:txBody>
                  <a:tcPr>
                    <a:lnL>
                      <a:noFill/>
                    </a:lnL>
                    <a:lnR>
                      <a:noFill/>
                    </a:lnR>
                    <a:lnT w="19050" cap="flat" cmpd="sng" algn="ctr">
                      <a:solidFill>
                        <a:schemeClr val="bg1">
                          <a:lumMod val="50000"/>
                          <a:lumOff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endParaRPr lang="en-GB" sz="1300"/>
                    </a:p>
                  </a:txBody>
                  <a:tcPr>
                    <a:lnL>
                      <a:noFill/>
                    </a:lnL>
                    <a:lnR>
                      <a:noFill/>
                    </a:lnR>
                    <a:lnT w="19050" cap="flat" cmpd="sng" algn="ctr">
                      <a:solidFill>
                        <a:schemeClr val="bg1">
                          <a:lumMod val="50000"/>
                          <a:lumOff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endParaRPr lang="en-GB" sz="1300" dirty="0"/>
                    </a:p>
                  </a:txBody>
                  <a:tcPr>
                    <a:lnL>
                      <a:noFill/>
                    </a:lnL>
                    <a:lnR w="9525" cap="flat" cmpd="sng" algn="ctr">
                      <a:noFill/>
                      <a:prstDash val="solid"/>
                    </a:lnR>
                    <a:lnT w="19050" cap="flat" cmpd="sng" algn="ctr">
                      <a:solidFill>
                        <a:schemeClr val="bg1">
                          <a:lumMod val="50000"/>
                          <a:lumOff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r>
                        <a:rPr lang="it-IT" sz="1300" dirty="0"/>
                        <a:t>    Neutropenia</a:t>
                      </a:r>
                      <a:endParaRPr lang="en-GB" sz="13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2 (2.2)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8 (10.7)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it-IT" sz="1300" dirty="0"/>
                        <a:t>8 (8.9)</a:t>
                      </a:r>
                      <a:endParaRPr lang="en-GB" sz="13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r>
                        <a:rPr lang="nl-NL" sz="1300" dirty="0"/>
                        <a:t>    Leukopenia</a:t>
                      </a:r>
                      <a:endParaRPr lang="en-GB" sz="13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nl-NL" sz="1300" dirty="0"/>
                        <a:t>7 (9.3)</a:t>
                      </a:r>
                      <a:endParaRPr lang="en-GB" sz="13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nl-NL" sz="1300" dirty="0"/>
                        <a:t>7 (7.8)</a:t>
                      </a:r>
                      <a:endParaRPr lang="en-GB" sz="13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r>
                        <a:rPr lang="en-GB" sz="1300" dirty="0"/>
                        <a:t>    Thrombocytopenia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2 (2.7)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2 (2.2)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r>
                        <a:rPr lang="en-GB" sz="1300" dirty="0"/>
                        <a:t>    Anaemia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1 (1.3)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1 (1.1)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r>
                        <a:rPr lang="en-GB" sz="1300" b="1" dirty="0"/>
                        <a:t>Non-</a:t>
                      </a:r>
                      <a:r>
                        <a:rPr lang="en-GB" sz="1300" b="1" dirty="0" err="1"/>
                        <a:t>haematologic</a:t>
                      </a:r>
                      <a:r>
                        <a:rPr lang="en-GB" sz="1300" b="1" dirty="0"/>
                        <a:t> </a:t>
                      </a:r>
                      <a:r>
                        <a:rPr lang="en-GB" sz="1300" b="1" dirty="0" err="1"/>
                        <a:t>toxicities</a:t>
                      </a:r>
                      <a:r>
                        <a:rPr lang="en-GB" sz="1300" b="1" baseline="30000" dirty="0" err="1"/>
                        <a:t>a,b</a:t>
                      </a:r>
                      <a:endParaRPr lang="en-GB" sz="1300" baseline="300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endParaRPr lang="en-GB" sz="13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endParaRPr lang="en-GB" sz="13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endParaRPr lang="en-GB" sz="13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r>
                        <a:rPr lang="en-GB" sz="1300" dirty="0"/>
                        <a:t>    Esophagitis/dysphagia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9 (12.0)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9 (10.0)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r>
                        <a:rPr lang="en-GB" sz="1300" dirty="0"/>
                        <a:t>    </a:t>
                      </a:r>
                      <a:r>
                        <a:rPr lang="en-GB" sz="1300" dirty="0" err="1"/>
                        <a:t>Mucositis</a:t>
                      </a:r>
                      <a:endParaRPr lang="en-GB" sz="13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1 (1.3)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300" dirty="0"/>
                        <a:t>1 (1.1)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r>
                        <a:rPr lang="en-GB" sz="1300" dirty="0"/>
                        <a:t>    Acute pneumonitis</a:t>
                      </a:r>
                    </a:p>
                  </a:txBody>
                  <a:tcPr>
                    <a:lnL w="9525" cap="flat" cmpd="sng" algn="ctr">
                      <a:noFill/>
                      <a:prstDash val="solid"/>
                    </a:lnL>
                    <a:lnR>
                      <a:noFill/>
                    </a:lnR>
                    <a:lnT w="9525" cap="flat" cmpd="sng" algn="ctr">
                      <a:noFill/>
                      <a:prstDash val="soli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dirty="0"/>
                        <a:t>1 (1.1)</a:t>
                      </a:r>
                    </a:p>
                  </a:txBody>
                  <a:tcPr>
                    <a:lnL>
                      <a:noFill/>
                    </a:lnL>
                    <a:lnR>
                      <a:noFill/>
                    </a:lnR>
                    <a:lnT w="9525" cap="flat" cmpd="sng" algn="ctr">
                      <a:noFill/>
                      <a:prstDash val="soli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dirty="0"/>
                        <a:t>1</a:t>
                      </a:r>
                      <a:r>
                        <a:rPr lang="en-GB" sz="1300" baseline="0" dirty="0"/>
                        <a:t> (1.3)</a:t>
                      </a:r>
                      <a:endParaRPr lang="en-GB" sz="1300" dirty="0"/>
                    </a:p>
                  </a:txBody>
                  <a:tcPr>
                    <a:lnL>
                      <a:noFill/>
                    </a:lnL>
                    <a:lnR>
                      <a:noFill/>
                    </a:lnR>
                    <a:lnT w="9525" cap="flat" cmpd="sng" algn="ctr">
                      <a:noFill/>
                      <a:prstDash val="soli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300" dirty="0"/>
                        <a:t>2 (2.2)</a:t>
                      </a:r>
                    </a:p>
                  </a:txBody>
                  <a:tcPr>
                    <a:lnL>
                      <a:noFill/>
                    </a:lnL>
                    <a:lnR w="9525" cap="flat" cmpd="sng" algn="ctr">
                      <a:noFill/>
                      <a:prstDash val="solid"/>
                    </a:lnR>
                    <a:lnT w="9525" cap="flat" cmpd="sng" algn="ctr">
                      <a:noFill/>
                      <a:prstDash val="soli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1586940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3403: Treatment compliance of customized postoperative chemotherapy after NSCLC resection: A toxicity/safety analysis of SCAT (Spanish Customized Adjuvant Therapy) trial – Spanish Lung Cancer Group/GECP – </a:t>
            </a:r>
            <a:r>
              <a:rPr lang="en-GB" sz="1800" i="1" dirty="0" err="1"/>
              <a:t>Massuti</a:t>
            </a:r>
            <a:r>
              <a:rPr lang="en-GB" sz="1800" i="1" dirty="0"/>
              <a:t> B et al </a:t>
            </a:r>
          </a:p>
        </p:txBody>
      </p:sp>
      <p:sp>
        <p:nvSpPr>
          <p:cNvPr id="5123" name="Rectangle 3"/>
          <p:cNvSpPr>
            <a:spLocks noGrp="1" noChangeArrowheads="1"/>
          </p:cNvSpPr>
          <p:nvPr>
            <p:ph type="body" idx="1"/>
          </p:nvPr>
        </p:nvSpPr>
        <p:spPr>
          <a:xfrm>
            <a:off x="152400" y="1219200"/>
            <a:ext cx="8763000" cy="5638800"/>
          </a:xfrm>
        </p:spPr>
        <p:txBody>
          <a:bodyPr/>
          <a:lstStyle/>
          <a:p>
            <a:pPr>
              <a:spcAft>
                <a:spcPts val="400"/>
              </a:spcAft>
            </a:pPr>
            <a:r>
              <a:rPr lang="en-GB" sz="1400" b="1" dirty="0"/>
              <a:t>Study Objectives</a:t>
            </a:r>
          </a:p>
          <a:p>
            <a:pPr lvl="1">
              <a:spcAft>
                <a:spcPts val="400"/>
              </a:spcAft>
            </a:pPr>
            <a:r>
              <a:rPr lang="en-GB" sz="1400" dirty="0"/>
              <a:t>To investigate BRCA1 as a prognostic indicator for CT response in patients with resected NSCLC</a:t>
            </a:r>
          </a:p>
          <a:p>
            <a:pPr>
              <a:spcAft>
                <a:spcPts val="400"/>
              </a:spcAft>
              <a:buFont typeface="Arial" panose="020B0604020202020204" pitchFamily="34" charset="0"/>
              <a:buChar char="•"/>
            </a:pPr>
            <a:r>
              <a:rPr lang="en-GB" sz="1400" b="1" dirty="0"/>
              <a:t>Study type/design</a:t>
            </a:r>
          </a:p>
          <a:p>
            <a:pPr lvl="1">
              <a:spcAft>
                <a:spcPts val="400"/>
              </a:spcAft>
            </a:pPr>
            <a:r>
              <a:rPr lang="en-GB" sz="1400" dirty="0"/>
              <a:t>Phase III trial in adult patients with NSCLC who had undergone complete R0 resection and had no history of CT or RT (stratified by disease type [N1 or N2], age, histological status [squamous or non-squamous] and resection status </a:t>
            </a:r>
            <a:r>
              <a:rPr lang="en-GB" sz="1400" dirty="0" err="1"/>
              <a:t>pneumonectomy</a:t>
            </a:r>
            <a:r>
              <a:rPr lang="en-GB" sz="1400" dirty="0"/>
              <a:t> or lobectomy) </a:t>
            </a:r>
          </a:p>
          <a:p>
            <a:pPr lvl="1">
              <a:spcAft>
                <a:spcPts val="400"/>
              </a:spcAft>
            </a:pPr>
            <a:r>
              <a:rPr lang="en-GB" sz="1400" dirty="0"/>
              <a:t>Treatment arms of 4 full cycles: quartile 1 </a:t>
            </a:r>
            <a:r>
              <a:rPr lang="en-GB" sz="1400" dirty="0" err="1"/>
              <a:t>cisplatin</a:t>
            </a:r>
            <a:r>
              <a:rPr lang="en-GB" sz="1400" dirty="0"/>
              <a:t>-gemcitabine (CG); quartiles 2 &amp; 3 </a:t>
            </a:r>
            <a:r>
              <a:rPr lang="en-GB" sz="1400" dirty="0" err="1"/>
              <a:t>cisplatin</a:t>
            </a:r>
            <a:r>
              <a:rPr lang="en-GB" sz="1400" dirty="0"/>
              <a:t>-docetaxel (CD); and quartile 4 docetaxel (D), with CD as control treatment</a:t>
            </a:r>
          </a:p>
          <a:p>
            <a:pPr lvl="1">
              <a:spcAft>
                <a:spcPts val="400"/>
              </a:spcAft>
            </a:pPr>
            <a:r>
              <a:rPr lang="en-GB" sz="1400" dirty="0"/>
              <a:t>Primary endpoint: OS; Secondary endpoints: disease-free survival, toxicity, recurrence pattern</a:t>
            </a:r>
          </a:p>
          <a:p>
            <a:pPr>
              <a:spcAft>
                <a:spcPts val="400"/>
              </a:spcAft>
            </a:pPr>
            <a:r>
              <a:rPr lang="en-GB" sz="1400" b="1" dirty="0"/>
              <a:t>Key results</a:t>
            </a:r>
          </a:p>
          <a:p>
            <a:pPr lvl="1">
              <a:spcAft>
                <a:spcPts val="400"/>
              </a:spcAft>
            </a:pPr>
            <a:r>
              <a:rPr lang="en-GB" sz="1400" dirty="0"/>
              <a:t>500 patients (median age 64 </a:t>
            </a:r>
            <a:r>
              <a:rPr lang="en-GB" sz="1400" dirty="0" err="1"/>
              <a:t>yrs</a:t>
            </a:r>
            <a:r>
              <a:rPr lang="en-GB" sz="1400" dirty="0"/>
              <a:t>, 79.4% male) were randomised to treatment; 392 in the experimental arm and 108 in the control arm</a:t>
            </a:r>
          </a:p>
          <a:p>
            <a:pPr lvl="1">
              <a:spcAft>
                <a:spcPts val="400"/>
              </a:spcAft>
            </a:pPr>
            <a:r>
              <a:rPr lang="en-GB" sz="1400" dirty="0"/>
              <a:t>Majority of patients had low levels of BRCA1 expression</a:t>
            </a:r>
          </a:p>
          <a:p>
            <a:pPr lvl="1">
              <a:spcAft>
                <a:spcPts val="400"/>
              </a:spcAft>
            </a:pPr>
            <a:r>
              <a:rPr lang="en-GB" sz="1400" dirty="0"/>
              <a:t>Toxicity and compliance were assessed in 297 patients</a:t>
            </a:r>
          </a:p>
          <a:p>
            <a:pPr lvl="2">
              <a:spcAft>
                <a:spcPts val="400"/>
              </a:spcAft>
            </a:pPr>
            <a:r>
              <a:rPr lang="en-GB" sz="1400" dirty="0"/>
              <a:t>Safety profiles differed between treatment schedules: incidence of </a:t>
            </a:r>
            <a:r>
              <a:rPr lang="en-GB" sz="1400" dirty="0" err="1"/>
              <a:t>neutropenic</a:t>
            </a:r>
            <a:r>
              <a:rPr lang="en-GB" sz="1400" dirty="0"/>
              <a:t> fever was highest with CD 10%; nausea/vomiting highest with CG 11.1%</a:t>
            </a:r>
          </a:p>
          <a:p>
            <a:pPr lvl="2">
              <a:spcAft>
                <a:spcPts val="400"/>
              </a:spcAft>
            </a:pPr>
            <a:r>
              <a:rPr lang="en-GB" sz="1400" dirty="0"/>
              <a:t>Over 4 cycles, full compliance was shown by 80.83% of control arm, 91.2% of CG arm, 79.2% of CD arm and 88.1% of D arm</a:t>
            </a:r>
          </a:p>
          <a:p>
            <a:pPr>
              <a:spcAft>
                <a:spcPts val="400"/>
              </a:spcAft>
            </a:pPr>
            <a:r>
              <a:rPr lang="en-GB" sz="1400" b="1" dirty="0"/>
              <a:t>Key conclusions</a:t>
            </a:r>
          </a:p>
          <a:p>
            <a:pPr lvl="1">
              <a:spcAft>
                <a:spcPts val="400"/>
              </a:spcAft>
            </a:pPr>
            <a:r>
              <a:rPr lang="en-GB" sz="1400" dirty="0"/>
              <a:t>Low levels of BRCA1 expression were found in the majority of patients with resected NSCLC and safety profiles varied by treatment</a:t>
            </a:r>
            <a:endParaRPr lang="en-GB" dirty="0"/>
          </a:p>
        </p:txBody>
      </p:sp>
      <p:sp>
        <p:nvSpPr>
          <p:cNvPr id="6" name="Text Box 4"/>
          <p:cNvSpPr txBox="1">
            <a:spLocks noChangeArrowheads="1"/>
          </p:cNvSpPr>
          <p:nvPr/>
        </p:nvSpPr>
        <p:spPr bwMode="auto">
          <a:xfrm>
            <a:off x="5217644" y="6553200"/>
            <a:ext cx="370569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Massuti</a:t>
            </a:r>
            <a:r>
              <a:rPr lang="en-GB" sz="1200" dirty="0"/>
              <a:t> et al. </a:t>
            </a:r>
            <a:r>
              <a:rPr lang="it-IT" sz="1200" dirty="0"/>
              <a:t>Ann Oncol 24, 2013; (suppl; abstr 3403)</a:t>
            </a:r>
            <a:endParaRPr lang="en-GB" sz="1200" dirty="0"/>
          </a:p>
        </p:txBody>
      </p:sp>
    </p:spTree>
    <p:custDataLst>
      <p:tags r:id="rId1"/>
    </p:custDataLst>
    <p:extLst>
      <p:ext uri="{BB962C8B-B14F-4D97-AF65-F5344CB8AC3E}">
        <p14:creationId xmlns:p14="http://schemas.microsoft.com/office/powerpoint/2010/main" val="1212996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a:t>3422: Safe introduction of VATS in the Netherlands: First results of a </a:t>
            </a:r>
            <a:br>
              <a:rPr lang="en-GB" sz="2000" dirty="0"/>
            </a:br>
            <a:r>
              <a:rPr lang="en-GB" sz="2000" dirty="0"/>
              <a:t>nation-wide audit – </a:t>
            </a:r>
            <a:r>
              <a:rPr lang="en-GB" sz="2000" i="1" dirty="0"/>
              <a:t>Ten Berge M et al</a:t>
            </a:r>
          </a:p>
        </p:txBody>
      </p:sp>
      <p:sp>
        <p:nvSpPr>
          <p:cNvPr id="5123" name="Rectangle 3"/>
          <p:cNvSpPr>
            <a:spLocks noGrp="1" noChangeArrowheads="1"/>
          </p:cNvSpPr>
          <p:nvPr>
            <p:ph type="body" idx="1"/>
          </p:nvPr>
        </p:nvSpPr>
        <p:spPr>
          <a:xfrm>
            <a:off x="228600" y="1320800"/>
            <a:ext cx="8686800" cy="4927600"/>
          </a:xfrm>
        </p:spPr>
        <p:txBody>
          <a:bodyPr/>
          <a:lstStyle/>
          <a:p>
            <a:r>
              <a:rPr lang="en-GB" sz="1400" b="1" dirty="0"/>
              <a:t>Study objective</a:t>
            </a:r>
          </a:p>
          <a:p>
            <a:pPr lvl="1"/>
            <a:r>
              <a:rPr lang="en-GB" sz="1400" dirty="0"/>
              <a:t>To compare surgical outcomes following VATS and thoracotomy in patients with NSCLC</a:t>
            </a:r>
          </a:p>
          <a:p>
            <a:r>
              <a:rPr lang="en-GB" sz="1400" b="1" dirty="0"/>
              <a:t>Study design</a:t>
            </a:r>
          </a:p>
          <a:p>
            <a:pPr lvl="1"/>
            <a:r>
              <a:rPr lang="en-GB" sz="1400" dirty="0"/>
              <a:t>Retrospective analysis of data from a Dutch national database of NSCLC resected patients</a:t>
            </a:r>
          </a:p>
          <a:p>
            <a:pPr lvl="1"/>
            <a:r>
              <a:rPr lang="en-GB" sz="1400" dirty="0"/>
              <a:t>Data from VATS vs. thoracotomy were compared using multivariate analysis and Chi-square tests</a:t>
            </a:r>
          </a:p>
          <a:p>
            <a:r>
              <a:rPr lang="en-GB" sz="1400" b="1" dirty="0"/>
              <a:t>Key results</a:t>
            </a:r>
          </a:p>
          <a:p>
            <a:pPr lvl="1"/>
            <a:r>
              <a:rPr lang="en-GB" sz="1400" dirty="0"/>
              <a:t>1,580 patients were included in the analysis; patient characteristics were similar between the groups although more advanced tumour stages were seen in the thoracotomy group</a:t>
            </a:r>
          </a:p>
          <a:p>
            <a:pPr lvl="1"/>
            <a:r>
              <a:rPr lang="en-GB" sz="1400" dirty="0"/>
              <a:t>Over 75% of lobectomies were performed by VATS; similar numbers of resected N1 and N2 lymph nodes were found in each group</a:t>
            </a:r>
          </a:p>
          <a:p>
            <a:pPr lvl="1"/>
            <a:r>
              <a:rPr lang="en-GB" sz="1400" dirty="0"/>
              <a:t>No significant differences were found between the groups for re-intervention rate (4.1% with VATS and 5.1% with thoracotomy) or 30-day mortality (1.6% and 3.1%, respectively)</a:t>
            </a:r>
          </a:p>
          <a:p>
            <a:pPr lvl="1"/>
            <a:r>
              <a:rPr lang="en-GB" sz="1400" dirty="0"/>
              <a:t>Air leakage longer than 5 days and pneumothorax were more frequent in the VATS group but did not lead to prolonged hospital stays</a:t>
            </a:r>
          </a:p>
          <a:p>
            <a:r>
              <a:rPr lang="en-GB" sz="1400" b="1" dirty="0"/>
              <a:t>Key conclusion</a:t>
            </a:r>
          </a:p>
          <a:p>
            <a:pPr lvl="1"/>
            <a:r>
              <a:rPr lang="en-GB" sz="1400" dirty="0"/>
              <a:t>The VATS procedure has been used for NSCLC resections with increasing frequency since 2006 and this analysis suggests that it has been introduced safely</a:t>
            </a:r>
          </a:p>
        </p:txBody>
      </p:sp>
      <p:sp>
        <p:nvSpPr>
          <p:cNvPr id="5125" name="Text Box 5"/>
          <p:cNvSpPr txBox="1">
            <a:spLocks noChangeArrowheads="1"/>
          </p:cNvSpPr>
          <p:nvPr/>
        </p:nvSpPr>
        <p:spPr bwMode="auto">
          <a:xfrm>
            <a:off x="231775" y="6474897"/>
            <a:ext cx="26750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t>VATS, video-assisted thoracic surgery </a:t>
            </a:r>
          </a:p>
        </p:txBody>
      </p:sp>
      <p:sp>
        <p:nvSpPr>
          <p:cNvPr id="6" name="Text Box 4"/>
          <p:cNvSpPr txBox="1">
            <a:spLocks noChangeArrowheads="1"/>
          </p:cNvSpPr>
          <p:nvPr/>
        </p:nvSpPr>
        <p:spPr bwMode="auto">
          <a:xfrm>
            <a:off x="5005471" y="6474897"/>
            <a:ext cx="39178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Ten Berge et al. </a:t>
            </a:r>
            <a:r>
              <a:rPr lang="it-IT" sz="1200" dirty="0">
                <a:solidFill>
                  <a:srgbClr val="363636"/>
                </a:solidFill>
              </a:rPr>
              <a:t>Ann Oncol 24, 2013; (suppl; </a:t>
            </a:r>
            <a:r>
              <a:rPr lang="it-IT" sz="1200" dirty="0" err="1">
                <a:solidFill>
                  <a:srgbClr val="363636"/>
                </a:solidFill>
              </a:rPr>
              <a:t>abstr</a:t>
            </a:r>
            <a:r>
              <a:rPr lang="it-IT" sz="1200" dirty="0">
                <a:solidFill>
                  <a:srgbClr val="363636"/>
                </a:solidFill>
              </a:rPr>
              <a:t> 3422)</a:t>
            </a:r>
            <a:endParaRPr lang="en-GB" sz="1200" dirty="0">
              <a:solidFill>
                <a:srgbClr val="363636"/>
              </a:solidFill>
            </a:endParaRPr>
          </a:p>
        </p:txBody>
      </p:sp>
    </p:spTree>
    <p:custDataLst>
      <p:tags r:id="rId1"/>
    </p:custDataLst>
    <p:extLst>
      <p:ext uri="{BB962C8B-B14F-4D97-AF65-F5344CB8AC3E}">
        <p14:creationId xmlns:p14="http://schemas.microsoft.com/office/powerpoint/2010/main" val="2458796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3431: Reliability of small biopsy samples for determining PD-L1 expression in non-small cell lung carcinoma, compared with resected specimens using </a:t>
            </a:r>
            <a:r>
              <a:rPr lang="en-GB" sz="1800" dirty="0" err="1"/>
              <a:t>immunohistological</a:t>
            </a:r>
            <a:r>
              <a:rPr lang="en-GB" sz="1800" dirty="0"/>
              <a:t> staining – </a:t>
            </a:r>
            <a:r>
              <a:rPr lang="en-GB" sz="1800" i="1" dirty="0"/>
              <a:t>Satoru K et al</a:t>
            </a:r>
          </a:p>
        </p:txBody>
      </p:sp>
      <p:sp>
        <p:nvSpPr>
          <p:cNvPr id="5123" name="Rectangle 3"/>
          <p:cNvSpPr>
            <a:spLocks noGrp="1" noChangeArrowheads="1"/>
          </p:cNvSpPr>
          <p:nvPr>
            <p:ph type="body" idx="1"/>
          </p:nvPr>
        </p:nvSpPr>
        <p:spPr>
          <a:xfrm>
            <a:off x="228600" y="1320800"/>
            <a:ext cx="8694738" cy="5308600"/>
          </a:xfrm>
        </p:spPr>
        <p:txBody>
          <a:bodyPr/>
          <a:lstStyle/>
          <a:p>
            <a:r>
              <a:rPr lang="en-GB" sz="1400" b="1" dirty="0"/>
              <a:t>Study objective</a:t>
            </a:r>
          </a:p>
          <a:p>
            <a:pPr lvl="1"/>
            <a:r>
              <a:rPr lang="en-GB" sz="1400" dirty="0"/>
              <a:t>To assess and compare the expression rate of PD-L1 in resected specimens and small biopsy samples from patients with NSCLC </a:t>
            </a:r>
          </a:p>
          <a:p>
            <a:r>
              <a:rPr lang="en-GB" sz="1400" b="1" dirty="0"/>
              <a:t>Study design</a:t>
            </a:r>
          </a:p>
          <a:p>
            <a:pPr lvl="1"/>
            <a:r>
              <a:rPr lang="en-GB" sz="1400" dirty="0"/>
              <a:t>Retrospective, single-centre study of patients with NSCLC and both resected specimens and biopsy samples</a:t>
            </a:r>
          </a:p>
          <a:p>
            <a:pPr lvl="1"/>
            <a:r>
              <a:rPr lang="en-GB" sz="1400" dirty="0"/>
              <a:t>PD-L1 expression was assessed by immunohistochemistry H score and; 1) compared between biopsy samples and resected specimens; 2) correlated with </a:t>
            </a:r>
            <a:r>
              <a:rPr lang="en-GB" sz="1400" dirty="0" err="1"/>
              <a:t>clinicopathological</a:t>
            </a:r>
            <a:r>
              <a:rPr lang="en-GB" sz="1400" dirty="0"/>
              <a:t> characteristics (age, gender, histology, or classification by </a:t>
            </a:r>
            <a:r>
              <a:rPr lang="en-GB" sz="1400" dirty="0" err="1"/>
              <a:t>pT</a:t>
            </a:r>
            <a:r>
              <a:rPr lang="en-GB" sz="1400" dirty="0"/>
              <a:t>, </a:t>
            </a:r>
            <a:r>
              <a:rPr lang="en-GB" sz="1400" dirty="0" err="1"/>
              <a:t>pN</a:t>
            </a:r>
            <a:r>
              <a:rPr lang="en-GB" sz="1400" dirty="0"/>
              <a:t> and </a:t>
            </a:r>
            <a:r>
              <a:rPr lang="en-GB" sz="1400" dirty="0" err="1"/>
              <a:t>pStage</a:t>
            </a:r>
            <a:r>
              <a:rPr lang="en-GB" sz="1400" dirty="0"/>
              <a:t>)</a:t>
            </a:r>
          </a:p>
          <a:p>
            <a:r>
              <a:rPr lang="en-GB" sz="1400" b="1" dirty="0"/>
              <a:t>Key results</a:t>
            </a:r>
          </a:p>
          <a:p>
            <a:pPr lvl="1"/>
            <a:r>
              <a:rPr lang="en-GB" sz="1400" dirty="0"/>
              <a:t>79 patients were analysed (median age 68 </a:t>
            </a:r>
            <a:r>
              <a:rPr lang="en-GB" sz="1400" dirty="0" err="1"/>
              <a:t>yrs</a:t>
            </a:r>
            <a:r>
              <a:rPr lang="en-GB" sz="1400" dirty="0"/>
              <a:t>; 35% male; 48% stage I)</a:t>
            </a:r>
          </a:p>
          <a:p>
            <a:pPr lvl="1"/>
            <a:r>
              <a:rPr lang="en-GB" sz="1400" dirty="0"/>
              <a:t>PD-L1 expression was assessed in 59 cases of </a:t>
            </a:r>
            <a:r>
              <a:rPr lang="en-GB" sz="1400" dirty="0" err="1"/>
              <a:t>endobronchial</a:t>
            </a:r>
            <a:r>
              <a:rPr lang="en-GB" sz="1400" dirty="0"/>
              <a:t> biopsy, 12 cases of </a:t>
            </a:r>
            <a:r>
              <a:rPr lang="en-GB" sz="1400" dirty="0" err="1"/>
              <a:t>transbronchial</a:t>
            </a:r>
            <a:r>
              <a:rPr lang="en-GB" sz="1400" dirty="0"/>
              <a:t> needle aspiration and 8 cases of CT-guided needle biopsy; concordance rate between biopsy samples and resected specimens was 92.4%</a:t>
            </a:r>
          </a:p>
          <a:p>
            <a:pPr lvl="1"/>
            <a:r>
              <a:rPr lang="en-GB" sz="1400" dirty="0"/>
              <a:t>There was no association between PD-L1 expression and patient characteristics</a:t>
            </a:r>
          </a:p>
          <a:p>
            <a:r>
              <a:rPr lang="en-GB" sz="1400" b="1" dirty="0"/>
              <a:t>Key conclusions</a:t>
            </a:r>
          </a:p>
          <a:p>
            <a:pPr lvl="1"/>
            <a:r>
              <a:rPr lang="en-GB" sz="1400" dirty="0"/>
              <a:t>Expression levels of PD-L1 in biopsy samples and resected specimens from patients with NSCLC were in accordance</a:t>
            </a:r>
          </a:p>
          <a:p>
            <a:pPr lvl="1"/>
            <a:r>
              <a:rPr lang="en-GB" sz="1400" dirty="0"/>
              <a:t>PD-L1 expression was unrelated to patient characteristics</a:t>
            </a:r>
          </a:p>
          <a:p>
            <a:pPr lvl="1"/>
            <a:endParaRPr lang="en-GB" dirty="0"/>
          </a:p>
          <a:p>
            <a:endParaRPr lang="en-GB" dirty="0"/>
          </a:p>
        </p:txBody>
      </p:sp>
      <p:sp>
        <p:nvSpPr>
          <p:cNvPr id="5125" name="Text Box 5"/>
          <p:cNvSpPr txBox="1">
            <a:spLocks noChangeArrowheads="1"/>
          </p:cNvSpPr>
          <p:nvPr/>
        </p:nvSpPr>
        <p:spPr bwMode="auto">
          <a:xfrm>
            <a:off x="231775" y="6474897"/>
            <a:ext cx="15020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t>H score, hybrid score</a:t>
            </a:r>
          </a:p>
        </p:txBody>
      </p:sp>
      <p:sp>
        <p:nvSpPr>
          <p:cNvPr id="6" name="Text Box 4"/>
          <p:cNvSpPr txBox="1">
            <a:spLocks noChangeArrowheads="1"/>
          </p:cNvSpPr>
          <p:nvPr/>
        </p:nvSpPr>
        <p:spPr bwMode="auto">
          <a:xfrm>
            <a:off x="5252910" y="6474897"/>
            <a:ext cx="36704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Satoru et al. </a:t>
            </a:r>
            <a:r>
              <a:rPr lang="it-IT" sz="1200" dirty="0">
                <a:solidFill>
                  <a:srgbClr val="363636"/>
                </a:solidFill>
              </a:rPr>
              <a:t>Ann Oncol 24, 2013; (suppl; </a:t>
            </a:r>
            <a:r>
              <a:rPr lang="it-IT" sz="1200" dirty="0" err="1">
                <a:solidFill>
                  <a:srgbClr val="363636"/>
                </a:solidFill>
              </a:rPr>
              <a:t>abstr</a:t>
            </a:r>
            <a:r>
              <a:rPr lang="it-IT" sz="1200" dirty="0">
                <a:solidFill>
                  <a:srgbClr val="363636"/>
                </a:solidFill>
              </a:rPr>
              <a:t> 3431)</a:t>
            </a:r>
            <a:endParaRPr lang="en-GB" sz="1200" dirty="0">
              <a:solidFill>
                <a:srgbClr val="363636"/>
              </a:solidFill>
            </a:endParaRPr>
          </a:p>
        </p:txBody>
      </p:sp>
    </p:spTree>
    <p:custDataLst>
      <p:tags r:id="rId1"/>
    </p:custDataLst>
    <p:extLst>
      <p:ext uri="{BB962C8B-B14F-4D97-AF65-F5344CB8AC3E}">
        <p14:creationId xmlns:p14="http://schemas.microsoft.com/office/powerpoint/2010/main" val="309899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hel"/>
          <p:cNvPicPr/>
          <p:nvPr/>
        </p:nvPicPr>
        <p:blipFill>
          <a:blip r:embed="rId3" cstate="print"/>
          <a:srcRect/>
          <a:stretch>
            <a:fillRect/>
          </a:stretch>
        </p:blipFill>
        <p:spPr bwMode="auto">
          <a:xfrm>
            <a:off x="1752600" y="5218044"/>
            <a:ext cx="1261110" cy="954156"/>
          </a:xfrm>
          <a:prstGeom prst="rect">
            <a:avLst/>
          </a:prstGeom>
          <a:noFill/>
          <a:ln w="9525">
            <a:noFill/>
            <a:miter lim="800000"/>
            <a:headEnd/>
            <a:tailEnd/>
          </a:ln>
        </p:spPr>
      </p:pic>
      <p:sp>
        <p:nvSpPr>
          <p:cNvPr id="9218" name="Title 1"/>
          <p:cNvSpPr>
            <a:spLocks noGrp="1"/>
          </p:cNvSpPr>
          <p:nvPr>
            <p:ph type="title"/>
          </p:nvPr>
        </p:nvSpPr>
        <p:spPr/>
        <p:txBody>
          <a:bodyPr/>
          <a:lstStyle/>
          <a:p>
            <a:r>
              <a:rPr lang="en-GB" dirty="0"/>
              <a:t>Letter from Prof Rolf Stahel</a:t>
            </a:r>
            <a:endParaRPr lang="en-US" dirty="0"/>
          </a:p>
        </p:txBody>
      </p:sp>
      <p:sp>
        <p:nvSpPr>
          <p:cNvPr id="32771" name="Content Placeholder 2"/>
          <p:cNvSpPr>
            <a:spLocks noGrp="1"/>
          </p:cNvSpPr>
          <p:nvPr>
            <p:ph idx="1"/>
          </p:nvPr>
        </p:nvSpPr>
        <p:spPr>
          <a:xfrm>
            <a:off x="1751682" y="1295400"/>
            <a:ext cx="7239917" cy="5486400"/>
          </a:xfrm>
          <a:ln>
            <a:solidFill>
              <a:schemeClr val="accent1"/>
            </a:solidFill>
          </a:ln>
        </p:spPr>
        <p:txBody>
          <a:bodyPr lIns="91440" rIns="0"/>
          <a:lstStyle/>
          <a:p>
            <a:pPr marL="0" indent="0">
              <a:spcBef>
                <a:spcPts val="0"/>
              </a:spcBef>
              <a:buFontTx/>
              <a:buNone/>
              <a:tabLst>
                <a:tab pos="441325" algn="l"/>
              </a:tabLst>
              <a:defRPr/>
            </a:pPr>
            <a:r>
              <a:rPr lang="en-GB" sz="1400" dirty="0"/>
              <a:t>Dear Colleagues</a:t>
            </a:r>
            <a:endParaRPr lang="en-US" sz="1400" dirty="0"/>
          </a:p>
          <a:p>
            <a:pPr marL="0" indent="0">
              <a:spcBef>
                <a:spcPts val="0"/>
              </a:spcBef>
              <a:buFontTx/>
              <a:buNone/>
              <a:tabLst>
                <a:tab pos="441325" algn="l"/>
              </a:tabLst>
              <a:defRPr/>
            </a:pPr>
            <a:r>
              <a:rPr lang="en-US" sz="1400" dirty="0"/>
              <a:t>It is my pleasure to present this ETOP slide set which has been designed to highlight and summarise key findings in thoracic cancers from the major congresses in 2013: ASCO, ECCO-ESMO and WCLC. This slide set specifically focuses on ESMO and is available in </a:t>
            </a:r>
            <a:br>
              <a:rPr lang="en-US" sz="1400" dirty="0"/>
            </a:br>
            <a:r>
              <a:rPr lang="en-US" sz="1400" dirty="0"/>
              <a:t>2 languages – English and Italian.</a:t>
            </a:r>
          </a:p>
          <a:p>
            <a:pPr marL="0" indent="0">
              <a:spcBef>
                <a:spcPts val="0"/>
              </a:spcBef>
              <a:buFontTx/>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thoracic cancers of benefit to you in your practice. If you would like to share your thoughts with us we would welcome your comments. Please send any correspondence to </a:t>
            </a:r>
            <a:r>
              <a:rPr lang="en-GB" sz="1400" u="sng" dirty="0">
                <a:solidFill>
                  <a:srgbClr val="3F5075"/>
                </a:solidFill>
                <a:hlinkClick r:id="rId4"/>
              </a:rPr>
              <a:t>etop@etop.eu-org</a:t>
            </a:r>
            <a:r>
              <a:rPr lang="en-GB" sz="1400" dirty="0">
                <a:solidFill>
                  <a:schemeClr val="bg1"/>
                </a:solidFill>
              </a:rPr>
              <a:t>.</a:t>
            </a:r>
            <a:endParaRPr lang="en-GB" sz="1400" dirty="0">
              <a:solidFill>
                <a:srgbClr val="FF0000"/>
              </a:solidFill>
            </a:endParaRPr>
          </a:p>
          <a:p>
            <a:pPr marL="0" indent="0">
              <a:buNone/>
              <a:tabLst>
                <a:tab pos="441325" algn="l"/>
              </a:tabLst>
              <a:defRPr/>
            </a:pPr>
            <a:r>
              <a:rPr lang="en-US" sz="1400" dirty="0">
                <a:solidFill>
                  <a:srgbClr val="363636"/>
                </a:solidFill>
              </a:rPr>
              <a:t>I would like to thank our ETOP members Dr Solange Peters and Dr Martin Reck for their role as Editors – for prioritising abstracts and reviewing slide content – also Dr Serena </a:t>
            </a:r>
            <a:r>
              <a:rPr lang="en-US" sz="1400" dirty="0" err="1">
                <a:solidFill>
                  <a:srgbClr val="363636"/>
                </a:solidFill>
              </a:rPr>
              <a:t>Ricciardi</a:t>
            </a:r>
            <a:r>
              <a:rPr lang="en-US" sz="1400" dirty="0">
                <a:solidFill>
                  <a:srgbClr val="363636"/>
                </a:solidFill>
              </a:rPr>
              <a:t> for overseeing translation to Italian. The slide set you see before you would not be possible without their commitment and hard work. </a:t>
            </a:r>
          </a:p>
          <a:p>
            <a:pPr marL="0" indent="0">
              <a:spcBef>
                <a:spcPts val="0"/>
              </a:spcBef>
              <a:spcAft>
                <a:spcPts val="1200"/>
              </a:spcAft>
              <a:buFontTx/>
              <a:buNone/>
              <a:tabLst>
                <a:tab pos="441325" algn="l"/>
              </a:tabLst>
              <a:defRPr/>
            </a:pPr>
            <a:r>
              <a:rPr lang="en-US" sz="1400" dirty="0"/>
              <a:t>And finally, we are also very grateful to Lilly Oncology for their financial, </a:t>
            </a:r>
            <a:r>
              <a:rPr lang="en-GB" sz="1400" dirty="0" err="1"/>
              <a:t>administerial</a:t>
            </a:r>
            <a:r>
              <a:rPr lang="en-US" sz="1400" dirty="0"/>
              <a:t> and logistical support in the realisation of this complex yet rewarding activity.</a:t>
            </a:r>
          </a:p>
          <a:p>
            <a:pPr marL="0" indent="0">
              <a:spcBef>
                <a:spcPts val="0"/>
              </a:spcBef>
              <a:spcAft>
                <a:spcPts val="1200"/>
              </a:spcAft>
              <a:buFontTx/>
              <a:buNone/>
              <a:tabLst>
                <a:tab pos="441325" algn="l"/>
              </a:tabLst>
              <a:defRPr/>
            </a:pPr>
            <a:endParaRPr lang="en-US" sz="1050" dirty="0"/>
          </a:p>
          <a:p>
            <a:pPr marL="0" indent="0">
              <a:spcBef>
                <a:spcPts val="0"/>
              </a:spcBef>
              <a:spcAft>
                <a:spcPts val="1200"/>
              </a:spcAft>
              <a:buFontTx/>
              <a:buNone/>
              <a:tabLst>
                <a:tab pos="441325" algn="l"/>
              </a:tabLst>
              <a:defRPr/>
            </a:pPr>
            <a:endParaRPr lang="en-US" sz="1400" dirty="0"/>
          </a:p>
          <a:p>
            <a:pPr marL="0" indent="0">
              <a:spcBef>
                <a:spcPts val="0"/>
              </a:spcBef>
              <a:spcAft>
                <a:spcPts val="1200"/>
              </a:spcAft>
              <a:buFontTx/>
              <a:buNone/>
              <a:tabLst>
                <a:tab pos="441325" algn="l"/>
              </a:tabLst>
              <a:defRPr/>
            </a:pPr>
            <a:r>
              <a:rPr lang="en-US" sz="1400" dirty="0"/>
              <a:t>Yours sincerely, </a:t>
            </a:r>
            <a:br>
              <a:rPr lang="en-US" sz="1400" dirty="0"/>
            </a:br>
            <a:r>
              <a:rPr lang="en-US" sz="1400" i="1" dirty="0"/>
              <a:t>Rolf Stahel </a:t>
            </a:r>
            <a:br>
              <a:rPr lang="en-US" sz="1400" i="1" dirty="0"/>
            </a:br>
            <a:r>
              <a:rPr lang="en-GB" sz="1400" b="1" dirty="0"/>
              <a:t>President, ETOP Foundation Council</a:t>
            </a:r>
            <a:endParaRPr lang="en-GB" sz="1400" b="1" i="1" dirty="0"/>
          </a:p>
        </p:txBody>
      </p:sp>
      <p:pic>
        <p:nvPicPr>
          <p:cNvPr id="4" name="Picture 3" descr="Stahel Rolf.jpg"/>
          <p:cNvPicPr>
            <a:picLocks noChangeAspect="1"/>
          </p:cNvPicPr>
          <p:nvPr/>
        </p:nvPicPr>
        <p:blipFill>
          <a:blip r:embed="rId5" cstate="print"/>
          <a:stretch>
            <a:fillRect/>
          </a:stretch>
        </p:blipFill>
        <p:spPr>
          <a:xfrm>
            <a:off x="228600" y="1352532"/>
            <a:ext cx="1371600" cy="1985122"/>
          </a:xfrm>
          <a:prstGeom prst="roundRect">
            <a:avLst>
              <a:gd name="adj" fmla="val 8780"/>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a:t>3433: Non-small cell lung cancer in women: Description of early stages from the Spanish World07 database – </a:t>
            </a:r>
            <a:r>
              <a:rPr lang="en-GB" sz="2000" i="1" dirty="0" err="1"/>
              <a:t>Artal</a:t>
            </a:r>
            <a:r>
              <a:rPr lang="en-GB" sz="2000" i="1" dirty="0"/>
              <a:t> Cortes A et al </a:t>
            </a:r>
          </a:p>
        </p:txBody>
      </p:sp>
      <p:sp>
        <p:nvSpPr>
          <p:cNvPr id="5123" name="Rectangle 3"/>
          <p:cNvSpPr>
            <a:spLocks noGrp="1" noChangeArrowheads="1"/>
          </p:cNvSpPr>
          <p:nvPr>
            <p:ph type="body" idx="1"/>
          </p:nvPr>
        </p:nvSpPr>
        <p:spPr/>
        <p:txBody>
          <a:bodyPr/>
          <a:lstStyle/>
          <a:p>
            <a:r>
              <a:rPr lang="en-GB" sz="1400" b="1" dirty="0"/>
              <a:t>Study objective</a:t>
            </a:r>
          </a:p>
          <a:p>
            <a:pPr lvl="1"/>
            <a:r>
              <a:rPr lang="en-GB" sz="1400" dirty="0"/>
              <a:t>To describe characteristics of European women with stages I–IIIA NSCLC</a:t>
            </a:r>
          </a:p>
          <a:p>
            <a:r>
              <a:rPr lang="en-GB" sz="1400" b="1" dirty="0"/>
              <a:t>Study design</a:t>
            </a:r>
          </a:p>
          <a:p>
            <a:pPr lvl="1"/>
            <a:r>
              <a:rPr lang="en-GB" sz="1400" dirty="0"/>
              <a:t>Descriptive analysis of Spanish World07 database of 1,759 women with NSCLC </a:t>
            </a:r>
          </a:p>
          <a:p>
            <a:r>
              <a:rPr lang="en-GB" sz="1400" b="1" dirty="0"/>
              <a:t>Key results</a:t>
            </a:r>
          </a:p>
          <a:p>
            <a:pPr lvl="1"/>
            <a:r>
              <a:rPr lang="en-GB" sz="1400" dirty="0"/>
              <a:t>477 of the 1,759 patients presented with stages I-IIIA [stage I (n=218), stage II (n=83), stage IIIA (n=176); median age 62 </a:t>
            </a:r>
            <a:r>
              <a:rPr lang="en-GB" sz="1400" dirty="0" err="1"/>
              <a:t>yrs</a:t>
            </a:r>
            <a:r>
              <a:rPr lang="en-GB" sz="1400" dirty="0"/>
              <a:t>; 56% prior or current smokers; 20% affected by second-hand smoke; 85% post-menopausal]</a:t>
            </a:r>
          </a:p>
          <a:p>
            <a:pPr lvl="1"/>
            <a:r>
              <a:rPr lang="en-GB" sz="1400" dirty="0"/>
              <a:t>Surgery was performed in 331/477 (69.4%) patients and lobectomy was the most commonly performed operation (87.0% of cases)</a:t>
            </a:r>
          </a:p>
          <a:p>
            <a:pPr lvl="1"/>
            <a:r>
              <a:rPr lang="en-GB" sz="1400" dirty="0"/>
              <a:t>Among resected patients, adjuvant chemotherapy, thoracic radiotherapy and </a:t>
            </a:r>
            <a:r>
              <a:rPr lang="en-GB" sz="1400" dirty="0" err="1"/>
              <a:t>chemoradiotherapy</a:t>
            </a:r>
            <a:r>
              <a:rPr lang="en-GB" sz="1400" dirty="0"/>
              <a:t> were given in 32.5%, 23.5% and 11.7% of patients, respectively</a:t>
            </a:r>
          </a:p>
          <a:p>
            <a:pPr lvl="1"/>
            <a:r>
              <a:rPr lang="en-GB" sz="1400" dirty="0"/>
              <a:t>Median OS was 83.2 months</a:t>
            </a:r>
          </a:p>
          <a:p>
            <a:r>
              <a:rPr lang="en-GB" sz="1400" b="1" dirty="0"/>
              <a:t>Key conclusions</a:t>
            </a:r>
          </a:p>
          <a:p>
            <a:pPr lvl="1"/>
            <a:r>
              <a:rPr lang="en-GB" sz="1400" dirty="0"/>
              <a:t>This analysis will inform discussion on the topic of NSCLC in women</a:t>
            </a:r>
          </a:p>
          <a:p>
            <a:pPr lvl="1"/>
            <a:endParaRPr lang="en-GB" dirty="0"/>
          </a:p>
          <a:p>
            <a:endParaRPr lang="en-GB" dirty="0"/>
          </a:p>
        </p:txBody>
      </p:sp>
      <p:sp>
        <p:nvSpPr>
          <p:cNvPr id="6" name="Text Box 4"/>
          <p:cNvSpPr txBox="1">
            <a:spLocks noChangeArrowheads="1"/>
          </p:cNvSpPr>
          <p:nvPr/>
        </p:nvSpPr>
        <p:spPr bwMode="auto">
          <a:xfrm>
            <a:off x="4978797" y="6474897"/>
            <a:ext cx="39445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Artal</a:t>
            </a:r>
            <a:r>
              <a:rPr lang="en-GB" sz="1200" dirty="0">
                <a:solidFill>
                  <a:srgbClr val="363636"/>
                </a:solidFill>
              </a:rPr>
              <a:t> Cortes et al. </a:t>
            </a:r>
            <a:r>
              <a:rPr lang="it-IT" sz="1200" dirty="0">
                <a:solidFill>
                  <a:srgbClr val="363636"/>
                </a:solidFill>
              </a:rPr>
              <a:t>Ann Oncol 24, 2013; (suppl; </a:t>
            </a:r>
            <a:r>
              <a:rPr lang="it-IT" sz="1200" dirty="0" err="1">
                <a:solidFill>
                  <a:srgbClr val="363636"/>
                </a:solidFill>
              </a:rPr>
              <a:t>abstr</a:t>
            </a:r>
            <a:r>
              <a:rPr lang="it-IT" sz="1200" dirty="0">
                <a:solidFill>
                  <a:srgbClr val="363636"/>
                </a:solidFill>
              </a:rPr>
              <a:t> 3433)</a:t>
            </a:r>
            <a:endParaRPr lang="en-GB" sz="1200" dirty="0">
              <a:solidFill>
                <a:srgbClr val="363636"/>
              </a:solidFill>
            </a:endParaRPr>
          </a:p>
        </p:txBody>
      </p:sp>
    </p:spTree>
    <p:custDataLst>
      <p:tags r:id="rId1"/>
    </p:custDataLst>
    <p:extLst>
      <p:ext uri="{BB962C8B-B14F-4D97-AF65-F5344CB8AC3E}">
        <p14:creationId xmlns:p14="http://schemas.microsoft.com/office/powerpoint/2010/main" val="3203858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a:t>3436: Local control predicts survival in operable patients receiving stereotactic radiotherapy for early lung cancer: A Japanese-European comparison – </a:t>
            </a:r>
            <a:r>
              <a:rPr lang="en-GB" sz="2000" i="1" dirty="0"/>
              <a:t>Suzuki O et al</a:t>
            </a:r>
          </a:p>
        </p:txBody>
      </p:sp>
      <p:sp>
        <p:nvSpPr>
          <p:cNvPr id="5123" name="Rectangle 3"/>
          <p:cNvSpPr>
            <a:spLocks noGrp="1" noChangeArrowheads="1"/>
          </p:cNvSpPr>
          <p:nvPr>
            <p:ph type="body" idx="1"/>
          </p:nvPr>
        </p:nvSpPr>
        <p:spPr>
          <a:xfrm>
            <a:off x="228600" y="1320800"/>
            <a:ext cx="8686800" cy="4927600"/>
          </a:xfrm>
        </p:spPr>
        <p:txBody>
          <a:bodyPr/>
          <a:lstStyle/>
          <a:p>
            <a:r>
              <a:rPr lang="en-GB" sz="1400" b="1" dirty="0"/>
              <a:t>Study objective</a:t>
            </a:r>
          </a:p>
          <a:p>
            <a:pPr lvl="1"/>
            <a:r>
              <a:rPr lang="en-GB" sz="1400" dirty="0"/>
              <a:t>To assess differences in SBRT technique and patient outcome between Japan and the Netherlands</a:t>
            </a:r>
          </a:p>
          <a:p>
            <a:r>
              <a:rPr lang="en-GB" sz="1400" b="1" dirty="0"/>
              <a:t>Study design</a:t>
            </a:r>
          </a:p>
          <a:p>
            <a:pPr lvl="1"/>
            <a:r>
              <a:rPr lang="en-GB" sz="1400" dirty="0"/>
              <a:t>Retrospective analysis of data from lung cancer patients who were treated with SBRT (40-60 </a:t>
            </a:r>
            <a:r>
              <a:rPr lang="en-GB" sz="1400" dirty="0" err="1"/>
              <a:t>Gy</a:t>
            </a:r>
            <a:r>
              <a:rPr lang="en-GB" sz="1400" dirty="0"/>
              <a:t>, delivered in 3-10 fractions) for a single lesion (T1-2N0M0)</a:t>
            </a:r>
          </a:p>
          <a:p>
            <a:r>
              <a:rPr lang="en-GB" sz="1400" b="1" dirty="0"/>
              <a:t>Key results</a:t>
            </a:r>
          </a:p>
          <a:p>
            <a:pPr lvl="1"/>
            <a:r>
              <a:rPr lang="en-GB" sz="1400" dirty="0"/>
              <a:t>383 patients (n=162 in Japan and n=221 in the Netherlands) were followed for median of 41 months; Dutch patients displayed worse WHO PS and significantly larger GTVs than Japanese patients </a:t>
            </a:r>
          </a:p>
          <a:p>
            <a:pPr lvl="1"/>
            <a:r>
              <a:rPr lang="en-GB" sz="1400" dirty="0"/>
              <a:t>Treatment dose was prescribed at the periphery of the PTV in Dutch patients and at the </a:t>
            </a:r>
            <a:r>
              <a:rPr lang="en-GB" sz="1400" dirty="0" err="1"/>
              <a:t>isoceter</a:t>
            </a:r>
            <a:r>
              <a:rPr lang="en-GB" sz="1400" dirty="0"/>
              <a:t> in Japanese patients, resulting in peripheral BEDs of 102 </a:t>
            </a:r>
            <a:r>
              <a:rPr lang="en-GB" sz="1400" dirty="0" err="1"/>
              <a:t>Gy</a:t>
            </a:r>
            <a:r>
              <a:rPr lang="en-GB" sz="1400" dirty="0"/>
              <a:t> (+/- 21) and 83 </a:t>
            </a:r>
            <a:r>
              <a:rPr lang="en-GB" sz="1400" dirty="0" err="1"/>
              <a:t>Gy</a:t>
            </a:r>
            <a:r>
              <a:rPr lang="en-GB" sz="1400" dirty="0"/>
              <a:t> (+/- 5), respectively</a:t>
            </a:r>
          </a:p>
          <a:p>
            <a:pPr lvl="1"/>
            <a:r>
              <a:rPr lang="en-GB" sz="1400" dirty="0"/>
              <a:t>After correcting for PS and GTV values, there was no significant difference observed for OS at 3 years or DSS between the countries (72% and 85% for Japanese patients; 52% and 76% for Dutch patients; HR 0.88, p=0.47)</a:t>
            </a:r>
          </a:p>
          <a:p>
            <a:pPr lvl="1"/>
            <a:r>
              <a:rPr lang="en-GB" sz="1400" dirty="0"/>
              <a:t>LCR at 3 years was higher in Dutch patients (93% vs. 84% in Japanese, p&lt;0.05) and BED and GTV were significant factors; this had a significant effect on OS in operable patients</a:t>
            </a:r>
          </a:p>
          <a:p>
            <a:r>
              <a:rPr lang="en-GB" sz="1400" b="1" dirty="0"/>
              <a:t>Key conclusions</a:t>
            </a:r>
          </a:p>
          <a:p>
            <a:pPr lvl="1"/>
            <a:r>
              <a:rPr lang="en-GB" sz="1400" dirty="0"/>
              <a:t>Higher dose yielded better local control, which had a significant influence on OS in patients with operable tumours</a:t>
            </a:r>
            <a:endParaRPr lang="en-GB" dirty="0"/>
          </a:p>
          <a:p>
            <a:endParaRPr lang="en-GB" dirty="0"/>
          </a:p>
        </p:txBody>
      </p:sp>
      <p:sp>
        <p:nvSpPr>
          <p:cNvPr id="5125" name="Text Box 5"/>
          <p:cNvSpPr txBox="1">
            <a:spLocks noChangeArrowheads="1"/>
          </p:cNvSpPr>
          <p:nvPr/>
        </p:nvSpPr>
        <p:spPr bwMode="auto">
          <a:xfrm>
            <a:off x="173421" y="6105565"/>
            <a:ext cx="48720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SBRT, stereotactic radiotherapy; PS, performance status; GTV, gross tumour volumes; BED, biologically effective dose; DSS, disease specific survival; LCR, local control rate; PTV, planning target volume </a:t>
            </a:r>
          </a:p>
        </p:txBody>
      </p:sp>
      <p:sp>
        <p:nvSpPr>
          <p:cNvPr id="6" name="Text Box 4"/>
          <p:cNvSpPr txBox="1">
            <a:spLocks noChangeArrowheads="1"/>
          </p:cNvSpPr>
          <p:nvPr/>
        </p:nvSpPr>
        <p:spPr bwMode="auto">
          <a:xfrm>
            <a:off x="5329854" y="6474897"/>
            <a:ext cx="359348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Suzuki et al. </a:t>
            </a:r>
            <a:r>
              <a:rPr lang="it-IT" sz="1200" dirty="0">
                <a:solidFill>
                  <a:srgbClr val="363636"/>
                </a:solidFill>
              </a:rPr>
              <a:t>Ann Oncol 24, 2013; (suppl; </a:t>
            </a:r>
            <a:r>
              <a:rPr lang="it-IT" sz="1200" dirty="0" err="1">
                <a:solidFill>
                  <a:srgbClr val="363636"/>
                </a:solidFill>
              </a:rPr>
              <a:t>abstr</a:t>
            </a:r>
            <a:r>
              <a:rPr lang="it-IT" sz="1200" dirty="0">
                <a:solidFill>
                  <a:srgbClr val="363636"/>
                </a:solidFill>
              </a:rPr>
              <a:t> 3436)</a:t>
            </a:r>
            <a:endParaRPr lang="en-GB" sz="1200" dirty="0">
              <a:solidFill>
                <a:srgbClr val="363636"/>
              </a:solidFill>
            </a:endParaRPr>
          </a:p>
        </p:txBody>
      </p:sp>
    </p:spTree>
    <p:custDataLst>
      <p:tags r:id="rId1"/>
    </p:custDataLst>
    <p:extLst>
      <p:ext uri="{BB962C8B-B14F-4D97-AF65-F5344CB8AC3E}">
        <p14:creationId xmlns:p14="http://schemas.microsoft.com/office/powerpoint/2010/main" val="946358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Metastatic </a:t>
            </a:r>
            <a:r>
              <a:rPr lang="en-GB" dirty="0" err="1"/>
              <a:t>nsclc</a:t>
            </a:r>
            <a:r>
              <a:rPr lang="en-GB" dirty="0"/>
              <a:t> and related biomarkers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914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32: Prognostic and predictive role of KRAS mutations in patients with advanced non small cell lung cancer treated with docetaxel or erlotinib as second line treatment in the TAILOR trial – </a:t>
            </a:r>
            <a:r>
              <a:rPr lang="en-GB" sz="1800" i="1" dirty="0" err="1"/>
              <a:t>Garassino</a:t>
            </a:r>
            <a:r>
              <a:rPr lang="en-GB" sz="1800" i="1" dirty="0"/>
              <a:t> MC et al </a:t>
            </a:r>
          </a:p>
        </p:txBody>
      </p:sp>
      <p:sp>
        <p:nvSpPr>
          <p:cNvPr id="5123" name="Rectangle 3"/>
          <p:cNvSpPr>
            <a:spLocks noGrp="1" noChangeArrowheads="1"/>
          </p:cNvSpPr>
          <p:nvPr>
            <p:ph type="body" idx="1"/>
          </p:nvPr>
        </p:nvSpPr>
        <p:spPr>
          <a:xfrm>
            <a:off x="228600" y="1320800"/>
            <a:ext cx="8915400" cy="5308600"/>
          </a:xfrm>
        </p:spPr>
        <p:txBody>
          <a:bodyPr/>
          <a:lstStyle/>
          <a:p>
            <a:pPr>
              <a:spcAft>
                <a:spcPts val="400"/>
              </a:spcAft>
            </a:pPr>
            <a:r>
              <a:rPr lang="en-GB" sz="1400" b="1" dirty="0"/>
              <a:t>Study objective</a:t>
            </a:r>
          </a:p>
          <a:p>
            <a:pPr lvl="1">
              <a:spcAft>
                <a:spcPts val="400"/>
              </a:spcAft>
            </a:pPr>
            <a:r>
              <a:rPr lang="en-GB" sz="1400" dirty="0"/>
              <a:t>To prospectively assess the prognostic and predictive value of KRAS mutations in patients with NSCLC</a:t>
            </a:r>
            <a:br>
              <a:rPr lang="en-GB" sz="1400" dirty="0"/>
            </a:br>
            <a:r>
              <a:rPr lang="en-GB" sz="1400" dirty="0"/>
              <a:t>treated with either second-line erlotinib or docetaxel</a:t>
            </a:r>
          </a:p>
          <a:p>
            <a:pPr>
              <a:spcAft>
                <a:spcPts val="400"/>
              </a:spcAft>
            </a:pPr>
            <a:r>
              <a:rPr lang="en-GB" sz="1400" b="1" dirty="0"/>
              <a:t>Study design</a:t>
            </a:r>
          </a:p>
          <a:p>
            <a:pPr lvl="1">
              <a:spcAft>
                <a:spcPts val="400"/>
              </a:spcAft>
            </a:pPr>
            <a:r>
              <a:rPr lang="en-GB" sz="1400" dirty="0"/>
              <a:t>Pre-planned analysis within the TAILOR trial</a:t>
            </a:r>
          </a:p>
          <a:p>
            <a:pPr lvl="1">
              <a:spcAft>
                <a:spcPts val="400"/>
              </a:spcAft>
            </a:pPr>
            <a:r>
              <a:rPr lang="en-GB" sz="1400" dirty="0"/>
              <a:t>Patients (n=220) with advanced NSCLC (EGFR </a:t>
            </a:r>
            <a:r>
              <a:rPr lang="en-GB" sz="1400" dirty="0" err="1"/>
              <a:t>wt</a:t>
            </a:r>
            <a:r>
              <a:rPr lang="en-GB" sz="1400" dirty="0"/>
              <a:t>) who had previously received platinum-based chemotherapy were randomised to erlotinib 150 mg/day or docetaxel 75 mg/m</a:t>
            </a:r>
            <a:r>
              <a:rPr lang="en-GB" sz="1400" baseline="30000" dirty="0"/>
              <a:t>2</a:t>
            </a:r>
            <a:r>
              <a:rPr lang="en-GB" sz="1400" dirty="0"/>
              <a:t> (Days 1 and 22) or </a:t>
            </a:r>
            <a:br>
              <a:rPr lang="en-GB" sz="1400" dirty="0"/>
            </a:br>
            <a:r>
              <a:rPr lang="en-GB" sz="1400" dirty="0"/>
              <a:t>35 mg/m</a:t>
            </a:r>
            <a:r>
              <a:rPr lang="en-GB" sz="1400" baseline="30000" dirty="0"/>
              <a:t>2</a:t>
            </a:r>
            <a:r>
              <a:rPr lang="en-GB" sz="1400" dirty="0"/>
              <a:t> (Days 1, 8, 15 and 29) until disease progression</a:t>
            </a:r>
          </a:p>
          <a:p>
            <a:pPr lvl="1">
              <a:spcAft>
                <a:spcPts val="400"/>
              </a:spcAft>
            </a:pPr>
            <a:r>
              <a:rPr lang="en-GB" sz="1400" dirty="0"/>
              <a:t>Primary endpoint: OS</a:t>
            </a:r>
          </a:p>
          <a:p>
            <a:pPr>
              <a:spcAft>
                <a:spcPts val="400"/>
              </a:spcAft>
            </a:pPr>
            <a:r>
              <a:rPr lang="en-GB" sz="1400" b="1" dirty="0"/>
              <a:t>Key results</a:t>
            </a:r>
          </a:p>
          <a:p>
            <a:pPr lvl="1">
              <a:spcAft>
                <a:spcPts val="400"/>
              </a:spcAft>
            </a:pPr>
            <a:r>
              <a:rPr lang="en-GB" sz="1400" dirty="0"/>
              <a:t>220 patients were randomised</a:t>
            </a:r>
          </a:p>
          <a:p>
            <a:pPr lvl="1">
              <a:spcAft>
                <a:spcPts val="400"/>
              </a:spcAft>
            </a:pPr>
            <a:r>
              <a:rPr lang="en-GB" sz="1400" dirty="0"/>
              <a:t>OS was longer with docetaxel than erlotinib (8.2 vs. 5.4 months; adjusted HR 0.73, 95% CI 0.53–1.00; p=0.05)</a:t>
            </a:r>
          </a:p>
          <a:p>
            <a:pPr lvl="1">
              <a:spcAft>
                <a:spcPts val="400"/>
              </a:spcAft>
            </a:pPr>
            <a:r>
              <a:rPr lang="en-GB" sz="1400" dirty="0"/>
              <a:t>Similarly, PFS was also longer with docetaxel (2.9 vs. 2.4 months; HR 0.71, 95% CI 0.53–0.95; p=0.02)</a:t>
            </a:r>
          </a:p>
          <a:p>
            <a:pPr lvl="1">
              <a:spcAft>
                <a:spcPts val="400"/>
              </a:spcAft>
            </a:pPr>
            <a:r>
              <a:rPr lang="en-GB" sz="1400" dirty="0"/>
              <a:t>Prognosis was unaffected by KRAS status, which was positive in 51 of 220 patients</a:t>
            </a:r>
          </a:p>
          <a:p>
            <a:pPr>
              <a:spcAft>
                <a:spcPts val="400"/>
              </a:spcAft>
            </a:pPr>
            <a:r>
              <a:rPr lang="en-GB" sz="1400" b="1" dirty="0"/>
              <a:t>Key conclusions</a:t>
            </a:r>
          </a:p>
          <a:p>
            <a:pPr lvl="1">
              <a:spcAft>
                <a:spcPts val="400"/>
              </a:spcAft>
            </a:pPr>
            <a:r>
              <a:rPr lang="en-GB" sz="1400" dirty="0"/>
              <a:t>The authors concluded that chemotherapy is more effective than erlotinib for second-line treatment for previously treated patients with NSCLC who have wild-type EGFR tumours</a:t>
            </a:r>
          </a:p>
          <a:p>
            <a:pPr lvl="1">
              <a:spcAft>
                <a:spcPts val="400"/>
              </a:spcAft>
            </a:pPr>
            <a:r>
              <a:rPr lang="en-GB" sz="1400" dirty="0"/>
              <a:t>KRAS status has no prognostic or predictive value in second-line treatment of advanced NSCLC</a:t>
            </a:r>
          </a:p>
          <a:p>
            <a:pPr lvl="1">
              <a:spcAft>
                <a:spcPts val="400"/>
              </a:spcAft>
            </a:pPr>
            <a:r>
              <a:rPr lang="en-GB" sz="1400" dirty="0"/>
              <a:t>KRAS mutation status is not a strong predictor of erlotinib activity</a:t>
            </a:r>
            <a:endParaRPr lang="en-GB" dirty="0"/>
          </a:p>
          <a:p>
            <a:pPr>
              <a:spcAft>
                <a:spcPts val="400"/>
              </a:spcAft>
            </a:pPr>
            <a:endParaRPr lang="en-GB" dirty="0"/>
          </a:p>
        </p:txBody>
      </p:sp>
      <p:sp>
        <p:nvSpPr>
          <p:cNvPr id="6" name="Text Box 4"/>
          <p:cNvSpPr txBox="1">
            <a:spLocks noChangeArrowheads="1"/>
          </p:cNvSpPr>
          <p:nvPr/>
        </p:nvSpPr>
        <p:spPr bwMode="auto">
          <a:xfrm>
            <a:off x="4927501" y="6474897"/>
            <a:ext cx="39958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Garassino</a:t>
            </a:r>
            <a:r>
              <a:rPr lang="en-GB" sz="1200" dirty="0"/>
              <a:t> et al. </a:t>
            </a:r>
            <a:r>
              <a:rPr lang="it-IT" sz="1200" dirty="0"/>
              <a:t>Ann Oncol 24, 2013; (suppl; abstr LBA32)</a:t>
            </a:r>
            <a:endParaRPr lang="en-GB" sz="1200" dirty="0"/>
          </a:p>
        </p:txBody>
      </p:sp>
    </p:spTree>
    <p:custDataLst>
      <p:tags r:id="rId1"/>
    </p:custDataLst>
    <p:extLst>
      <p:ext uri="{BB962C8B-B14F-4D97-AF65-F5344CB8AC3E}">
        <p14:creationId xmlns:p14="http://schemas.microsoft.com/office/powerpoint/2010/main" val="3612063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rot="5400000">
            <a:off x="2644200" y="3939044"/>
            <a:ext cx="696602" cy="4383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0" name="Right Arrow 39"/>
          <p:cNvSpPr/>
          <p:nvPr/>
        </p:nvSpPr>
        <p:spPr>
          <a:xfrm rot="5400000">
            <a:off x="3919263" y="3939044"/>
            <a:ext cx="696602" cy="4383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1" name="Right Arrow 40"/>
          <p:cNvSpPr/>
          <p:nvPr/>
        </p:nvSpPr>
        <p:spPr>
          <a:xfrm rot="5400000">
            <a:off x="5206565" y="3939044"/>
            <a:ext cx="696602" cy="4383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2" name="Right Arrow 41"/>
          <p:cNvSpPr/>
          <p:nvPr/>
        </p:nvSpPr>
        <p:spPr>
          <a:xfrm rot="5400000">
            <a:off x="6464590" y="3939044"/>
            <a:ext cx="696602" cy="4383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3" name="Right Arrow 42"/>
          <p:cNvSpPr/>
          <p:nvPr/>
        </p:nvSpPr>
        <p:spPr>
          <a:xfrm rot="5400000">
            <a:off x="8082430" y="3939044"/>
            <a:ext cx="696602" cy="4383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1" name="Right Arrow 20"/>
          <p:cNvSpPr/>
          <p:nvPr/>
        </p:nvSpPr>
        <p:spPr>
          <a:xfrm>
            <a:off x="7264149" y="3364368"/>
            <a:ext cx="305048" cy="337126"/>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5" name="Right Arrow 4"/>
          <p:cNvSpPr/>
          <p:nvPr/>
        </p:nvSpPr>
        <p:spPr>
          <a:xfrm>
            <a:off x="3469909" y="3364368"/>
            <a:ext cx="305048" cy="33712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5122" name="Rectangle 2"/>
          <p:cNvSpPr>
            <a:spLocks noGrp="1" noChangeArrowheads="1"/>
          </p:cNvSpPr>
          <p:nvPr>
            <p:ph type="title"/>
          </p:nvPr>
        </p:nvSpPr>
        <p:spPr/>
        <p:txBody>
          <a:bodyPr/>
          <a:lstStyle/>
          <a:p>
            <a:r>
              <a:rPr lang="en-GB" sz="1800" dirty="0"/>
              <a:t>33: Preliminary results from a Phase I study with AZD9291: An irreversible inhibitor of epidermal growth factor receptor (EGFR) activating and resistance mutations in non-small-cell lung cancer (NSCLC) – </a:t>
            </a:r>
            <a:r>
              <a:rPr lang="en-GB" sz="1800" i="1" dirty="0" err="1"/>
              <a:t>Ranson</a:t>
            </a:r>
            <a:r>
              <a:rPr lang="en-GB" sz="1800" i="1" dirty="0"/>
              <a:t> M et al</a:t>
            </a:r>
          </a:p>
        </p:txBody>
      </p:sp>
      <p:sp>
        <p:nvSpPr>
          <p:cNvPr id="5125" name="Text Box 5"/>
          <p:cNvSpPr txBox="1">
            <a:spLocks noChangeArrowheads="1"/>
          </p:cNvSpPr>
          <p:nvPr/>
        </p:nvSpPr>
        <p:spPr bwMode="auto">
          <a:xfrm>
            <a:off x="172242" y="5920899"/>
            <a:ext cx="437344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solidFill>
                  <a:srgbClr val="363636"/>
                </a:solidFill>
                <a:latin typeface="Arial"/>
                <a:cs typeface="Arial"/>
              </a:rPr>
              <a:t>*Prior therapy not permissible in this cohort</a:t>
            </a:r>
          </a:p>
          <a:p>
            <a:r>
              <a:rPr lang="en-GB" sz="1200" baseline="30000" dirty="0">
                <a:solidFill>
                  <a:srgbClr val="363636"/>
                </a:solidFill>
                <a:latin typeface="Arial"/>
                <a:cs typeface="Arial"/>
              </a:rPr>
              <a:t>†</a:t>
            </a:r>
            <a:r>
              <a:rPr lang="en-GB" sz="1200" dirty="0">
                <a:solidFill>
                  <a:srgbClr val="363636"/>
                </a:solidFill>
                <a:latin typeface="Arial"/>
                <a:cs typeface="Arial"/>
              </a:rPr>
              <a:t>Paired biopsy cohort patients with T790M+ tumours, n=up to 12</a:t>
            </a:r>
            <a:br>
              <a:rPr lang="en-GB" sz="1200" dirty="0">
                <a:solidFill>
                  <a:srgbClr val="363636"/>
                </a:solidFill>
                <a:latin typeface="Arial"/>
                <a:cs typeface="Arial"/>
              </a:rPr>
            </a:br>
            <a:r>
              <a:rPr lang="en-GB" sz="1200" dirty="0">
                <a:solidFill>
                  <a:srgbClr val="363636"/>
                </a:solidFill>
                <a:latin typeface="Arial"/>
                <a:cs typeface="Arial"/>
              </a:rPr>
              <a:t>ILD, interstitial lung disease; MTD, maximum tolerated dose; </a:t>
            </a:r>
            <a:br>
              <a:rPr lang="en-GB" sz="1200" dirty="0">
                <a:solidFill>
                  <a:srgbClr val="363636"/>
                </a:solidFill>
                <a:latin typeface="Arial"/>
                <a:cs typeface="Arial"/>
              </a:rPr>
            </a:br>
            <a:r>
              <a:rPr lang="en-GB" sz="1200" dirty="0">
                <a:solidFill>
                  <a:srgbClr val="363636"/>
                </a:solidFill>
                <a:latin typeface="Arial"/>
                <a:cs typeface="Arial"/>
              </a:rPr>
              <a:t>PK, pharmacokinetics</a:t>
            </a:r>
          </a:p>
        </p:txBody>
      </p:sp>
      <p:sp>
        <p:nvSpPr>
          <p:cNvPr id="6" name="Text Box 4"/>
          <p:cNvSpPr txBox="1">
            <a:spLocks noChangeArrowheads="1"/>
          </p:cNvSpPr>
          <p:nvPr/>
        </p:nvSpPr>
        <p:spPr bwMode="auto">
          <a:xfrm>
            <a:off x="5099021" y="6474897"/>
            <a:ext cx="382431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solidFill>
                  <a:srgbClr val="363636"/>
                </a:solidFill>
                <a:latin typeface="Arial"/>
                <a:cs typeface="Arial"/>
              </a:rPr>
              <a:t>Ranson</a:t>
            </a:r>
            <a:r>
              <a:rPr lang="en-GB" sz="1200" dirty="0">
                <a:solidFill>
                  <a:srgbClr val="363636"/>
                </a:solidFill>
                <a:latin typeface="Arial"/>
                <a:cs typeface="Arial"/>
              </a:rPr>
              <a:t> et al. </a:t>
            </a:r>
            <a:r>
              <a:rPr lang="it-IT" sz="1200" dirty="0">
                <a:solidFill>
                  <a:srgbClr val="363636"/>
                </a:solidFill>
                <a:latin typeface="Arial"/>
                <a:cs typeface="Arial"/>
              </a:rPr>
              <a:t>Ann Oncol 24, 2013; (suppl; abstr LBA33)</a:t>
            </a:r>
            <a:endParaRPr lang="en-GB" sz="1200" dirty="0">
              <a:solidFill>
                <a:srgbClr val="363636"/>
              </a:solidFill>
              <a:latin typeface="Arial"/>
              <a:cs typeface="Arial"/>
            </a:endParaRPr>
          </a:p>
        </p:txBody>
      </p:sp>
      <p:sp>
        <p:nvSpPr>
          <p:cNvPr id="7" name="AutoShape 9"/>
          <p:cNvSpPr>
            <a:spLocks noChangeArrowheads="1"/>
          </p:cNvSpPr>
          <p:nvPr/>
        </p:nvSpPr>
        <p:spPr bwMode="auto">
          <a:xfrm>
            <a:off x="114303" y="2897900"/>
            <a:ext cx="2160189" cy="244290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a:solidFill>
                  <a:srgbClr val="FFFFFF"/>
                </a:solidFill>
                <a:latin typeface="Arial"/>
                <a:ea typeface="SimSun" pitchFamily="2" charset="-122"/>
                <a:cs typeface="Arial"/>
              </a:rPr>
              <a:t>Key patient inclusion criteria</a:t>
            </a:r>
            <a:endParaRPr lang="en-GB" altLang="zh-CN" sz="1400"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sz="1400" dirty="0">
                <a:solidFill>
                  <a:srgbClr val="FFFFFF"/>
                </a:solidFill>
                <a:latin typeface="Arial"/>
                <a:ea typeface="SimSun" pitchFamily="2" charset="-122"/>
                <a:cs typeface="Arial"/>
              </a:rPr>
              <a:t>Advanced NSCLC</a:t>
            </a:r>
            <a:endParaRPr lang="en-GB" altLang="zh-CN" sz="1400" i="1"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sz="1400" dirty="0">
                <a:solidFill>
                  <a:srgbClr val="FFFFFF"/>
                </a:solidFill>
                <a:latin typeface="Arial"/>
                <a:ea typeface="SimSun" pitchFamily="2" charset="-122"/>
                <a:cs typeface="Arial"/>
              </a:rPr>
              <a:t>Disease progression following EGFR TKI</a:t>
            </a:r>
          </a:p>
          <a:p>
            <a:pPr marL="228600" indent="-228600" defTabSz="892175" eaLnBrk="0" hangingPunct="0">
              <a:spcAft>
                <a:spcPct val="30000"/>
              </a:spcAft>
              <a:buFont typeface="Arial" pitchFamily="34" charset="0"/>
              <a:buChar char="•"/>
            </a:pPr>
            <a:r>
              <a:rPr lang="en-GB" altLang="zh-CN" sz="1400" dirty="0">
                <a:solidFill>
                  <a:srgbClr val="FFFFFF"/>
                </a:solidFill>
                <a:latin typeface="Arial"/>
                <a:ea typeface="SimSun" pitchFamily="2" charset="-122"/>
                <a:cs typeface="Arial"/>
              </a:rPr>
              <a:t>ECOG PS 0/1</a:t>
            </a:r>
          </a:p>
          <a:p>
            <a:pPr marL="228600" indent="-228600" defTabSz="892175" eaLnBrk="0" hangingPunct="0">
              <a:spcAft>
                <a:spcPct val="30000"/>
              </a:spcAft>
              <a:buFont typeface="Arial" pitchFamily="34" charset="0"/>
              <a:buChar char="•"/>
            </a:pPr>
            <a:r>
              <a:rPr lang="en-GB" altLang="zh-CN" sz="1400" dirty="0">
                <a:solidFill>
                  <a:srgbClr val="FFFFFF"/>
                </a:solidFill>
                <a:latin typeface="Arial"/>
                <a:ea typeface="SimSun" pitchFamily="2" charset="-122"/>
                <a:cs typeface="Arial"/>
              </a:rPr>
              <a:t>No prior history of ILD</a:t>
            </a:r>
          </a:p>
          <a:p>
            <a:pPr marL="292100" indent="-292100" defTabSz="892175" eaLnBrk="0" hangingPunct="0">
              <a:spcAft>
                <a:spcPct val="30000"/>
              </a:spcAft>
              <a:buFont typeface="Wingdings" pitchFamily="2" charset="2"/>
              <a:buNone/>
            </a:pPr>
            <a:r>
              <a:rPr lang="en-GB" altLang="zh-CN" sz="1400" dirty="0">
                <a:solidFill>
                  <a:srgbClr val="FFFFFF"/>
                </a:solidFill>
                <a:latin typeface="Arial"/>
                <a:ea typeface="SimSun" pitchFamily="2" charset="-122"/>
                <a:cs typeface="Arial"/>
              </a:rPr>
              <a:t>(n=27)</a:t>
            </a:r>
          </a:p>
        </p:txBody>
      </p:sp>
      <p:sp>
        <p:nvSpPr>
          <p:cNvPr id="8" name="TextBox 7"/>
          <p:cNvSpPr txBox="1"/>
          <p:nvPr/>
        </p:nvSpPr>
        <p:spPr>
          <a:xfrm>
            <a:off x="228600" y="1295400"/>
            <a:ext cx="8694738" cy="1077218"/>
          </a:xfrm>
          <a:prstGeom prst="rect">
            <a:avLst/>
          </a:prstGeom>
          <a:noFill/>
        </p:spPr>
        <p:txBody>
          <a:bodyPr wrap="square" lIns="0" rtlCol="0">
            <a:spAutoFit/>
          </a:bodyPr>
          <a:lstStyle/>
          <a:p>
            <a:r>
              <a:rPr lang="en-GB" sz="1600" dirty="0" err="1">
                <a:solidFill>
                  <a:srgbClr val="363636"/>
                </a:solidFill>
                <a:latin typeface="Arial"/>
                <a:cs typeface="Arial"/>
              </a:rPr>
              <a:t>Ongoing</a:t>
            </a:r>
            <a:r>
              <a:rPr lang="en-GB" sz="1600" dirty="0">
                <a:solidFill>
                  <a:srgbClr val="363636"/>
                </a:solidFill>
                <a:latin typeface="Arial"/>
                <a:cs typeface="Arial"/>
              </a:rPr>
              <a:t>, open-label, dose escalation, Phase I study</a:t>
            </a:r>
          </a:p>
          <a:p>
            <a:endParaRPr lang="en-GB" sz="1600" dirty="0">
              <a:solidFill>
                <a:srgbClr val="363636"/>
              </a:solidFill>
              <a:latin typeface="Arial"/>
              <a:cs typeface="Arial"/>
            </a:endParaRPr>
          </a:p>
          <a:p>
            <a:r>
              <a:rPr lang="en-GB" sz="1600" dirty="0">
                <a:solidFill>
                  <a:srgbClr val="363636"/>
                </a:solidFill>
                <a:latin typeface="Arial"/>
                <a:cs typeface="Arial"/>
              </a:rPr>
              <a:t>Objective: To investigate the safety and tolerability of AZD9291 in patients with advanced NSCLC who had disease progression following treatment with an EGFR TKI</a:t>
            </a:r>
          </a:p>
        </p:txBody>
      </p:sp>
      <p:sp>
        <p:nvSpPr>
          <p:cNvPr id="2" name="Rectangle 1"/>
          <p:cNvSpPr/>
          <p:nvPr/>
        </p:nvSpPr>
        <p:spPr>
          <a:xfrm>
            <a:off x="2508965" y="2839097"/>
            <a:ext cx="1595309" cy="307777"/>
          </a:xfrm>
          <a:prstGeom prst="rect">
            <a:avLst/>
          </a:prstGeom>
        </p:spPr>
        <p:txBody>
          <a:bodyPr wrap="none">
            <a:spAutoFit/>
          </a:bodyPr>
          <a:lstStyle/>
          <a:p>
            <a:r>
              <a:rPr lang="en-GB" sz="1400" b="1" dirty="0">
                <a:solidFill>
                  <a:srgbClr val="363636"/>
                </a:solidFill>
                <a:latin typeface="Arial"/>
                <a:cs typeface="Arial"/>
              </a:rPr>
              <a:t>Dose escalation </a:t>
            </a:r>
          </a:p>
        </p:txBody>
      </p:sp>
      <p:cxnSp>
        <p:nvCxnSpPr>
          <p:cNvPr id="9" name="AutoShape 19"/>
          <p:cNvCxnSpPr>
            <a:cxnSpLocks noChangeShapeType="1"/>
          </p:cNvCxnSpPr>
          <p:nvPr/>
        </p:nvCxnSpPr>
        <p:spPr bwMode="auto">
          <a:xfrm>
            <a:off x="2118329" y="4118450"/>
            <a:ext cx="396271" cy="5898"/>
          </a:xfrm>
          <a:prstGeom prst="straightConnector1">
            <a:avLst/>
          </a:prstGeom>
          <a:noFill/>
          <a:ln w="38100">
            <a:solidFill>
              <a:schemeClr val="bg1"/>
            </a:solidFill>
            <a:round/>
            <a:headEnd/>
            <a:tailEnd type="triangle" w="med" len="med"/>
          </a:ln>
        </p:spPr>
      </p:cxnSp>
      <p:sp>
        <p:nvSpPr>
          <p:cNvPr id="11" name="Rectangle 10"/>
          <p:cNvSpPr/>
          <p:nvPr/>
        </p:nvSpPr>
        <p:spPr>
          <a:xfrm>
            <a:off x="2508965" y="5164987"/>
            <a:ext cx="4156907" cy="307777"/>
          </a:xfrm>
          <a:prstGeom prst="rect">
            <a:avLst/>
          </a:prstGeom>
        </p:spPr>
        <p:txBody>
          <a:bodyPr wrap="none">
            <a:spAutoFit/>
          </a:bodyPr>
          <a:lstStyle/>
          <a:p>
            <a:r>
              <a:rPr lang="en-GB" sz="1400" b="1" dirty="0">
                <a:solidFill>
                  <a:srgbClr val="363636"/>
                </a:solidFill>
                <a:latin typeface="Arial"/>
                <a:cs typeface="Arial"/>
              </a:rPr>
              <a:t>Dose expansion (preselected by T790M status)</a:t>
            </a:r>
          </a:p>
        </p:txBody>
      </p:sp>
      <p:sp>
        <p:nvSpPr>
          <p:cNvPr id="3" name="Rectangle 2"/>
          <p:cNvSpPr/>
          <p:nvPr/>
        </p:nvSpPr>
        <p:spPr>
          <a:xfrm>
            <a:off x="2515093" y="3255932"/>
            <a:ext cx="954816" cy="55399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363636"/>
                </a:solidFill>
              </a:rPr>
              <a:t>Cohort 1</a:t>
            </a:r>
          </a:p>
          <a:p>
            <a:pPr algn="ctr" fontAlgn="auto">
              <a:spcBef>
                <a:spcPts val="0"/>
              </a:spcBef>
              <a:spcAft>
                <a:spcPts val="0"/>
              </a:spcAft>
            </a:pPr>
            <a:r>
              <a:rPr lang="en-GB" sz="1500" dirty="0">
                <a:solidFill>
                  <a:srgbClr val="363636"/>
                </a:solidFill>
              </a:rPr>
              <a:t>20 mg</a:t>
            </a:r>
          </a:p>
        </p:txBody>
      </p:sp>
      <p:sp>
        <p:nvSpPr>
          <p:cNvPr id="14" name="Rectangle 13"/>
          <p:cNvSpPr/>
          <p:nvPr/>
        </p:nvSpPr>
        <p:spPr>
          <a:xfrm>
            <a:off x="3774957" y="3255932"/>
            <a:ext cx="985214" cy="55399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363636"/>
                </a:solidFill>
              </a:rPr>
              <a:t>Cohort 2</a:t>
            </a:r>
          </a:p>
          <a:p>
            <a:pPr algn="ctr" fontAlgn="auto">
              <a:spcBef>
                <a:spcPts val="0"/>
              </a:spcBef>
              <a:spcAft>
                <a:spcPts val="0"/>
              </a:spcAft>
            </a:pPr>
            <a:r>
              <a:rPr lang="en-GB" sz="1500" dirty="0">
                <a:solidFill>
                  <a:srgbClr val="363636"/>
                </a:solidFill>
              </a:rPr>
              <a:t>40 mg</a:t>
            </a:r>
          </a:p>
        </p:txBody>
      </p:sp>
      <p:sp>
        <p:nvSpPr>
          <p:cNvPr id="15" name="Rectangle 14"/>
          <p:cNvSpPr/>
          <p:nvPr/>
        </p:nvSpPr>
        <p:spPr>
          <a:xfrm>
            <a:off x="6320284" y="3255932"/>
            <a:ext cx="985214" cy="55399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363636"/>
                </a:solidFill>
              </a:rPr>
              <a:t>Cohort 4</a:t>
            </a:r>
          </a:p>
          <a:p>
            <a:pPr algn="ctr" fontAlgn="auto">
              <a:spcBef>
                <a:spcPts val="0"/>
              </a:spcBef>
              <a:spcAft>
                <a:spcPts val="0"/>
              </a:spcAft>
            </a:pPr>
            <a:r>
              <a:rPr lang="en-GB" sz="1500" dirty="0">
                <a:solidFill>
                  <a:srgbClr val="363636"/>
                </a:solidFill>
              </a:rPr>
              <a:t>160 mg</a:t>
            </a:r>
          </a:p>
        </p:txBody>
      </p:sp>
      <p:sp>
        <p:nvSpPr>
          <p:cNvPr id="16" name="Rectangle 15"/>
          <p:cNvSpPr/>
          <p:nvPr/>
        </p:nvSpPr>
        <p:spPr>
          <a:xfrm>
            <a:off x="5062259" y="3255932"/>
            <a:ext cx="985214" cy="553998"/>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363636"/>
                </a:solidFill>
              </a:rPr>
              <a:t>Cohort 3</a:t>
            </a:r>
          </a:p>
          <a:p>
            <a:pPr algn="ctr" fontAlgn="auto">
              <a:spcBef>
                <a:spcPts val="0"/>
              </a:spcBef>
              <a:spcAft>
                <a:spcPts val="0"/>
              </a:spcAft>
            </a:pPr>
            <a:r>
              <a:rPr lang="en-GB" sz="1500" dirty="0">
                <a:solidFill>
                  <a:srgbClr val="363636"/>
                </a:solidFill>
              </a:rPr>
              <a:t>80 mg</a:t>
            </a:r>
          </a:p>
        </p:txBody>
      </p:sp>
      <p:sp>
        <p:nvSpPr>
          <p:cNvPr id="17" name="Rectangle 16"/>
          <p:cNvSpPr/>
          <p:nvPr/>
        </p:nvSpPr>
        <p:spPr>
          <a:xfrm>
            <a:off x="7938124" y="3255932"/>
            <a:ext cx="985214" cy="553998"/>
          </a:xfrm>
          <a:prstGeom prst="rect">
            <a:avLst/>
          </a:prstGeom>
          <a:solidFill>
            <a:schemeClr val="tx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002850"/>
                </a:solidFill>
              </a:rPr>
              <a:t>Cohort MTD</a:t>
            </a:r>
          </a:p>
        </p:txBody>
      </p:sp>
      <p:sp>
        <p:nvSpPr>
          <p:cNvPr id="19" name="Right Arrow 18"/>
          <p:cNvSpPr/>
          <p:nvPr/>
        </p:nvSpPr>
        <p:spPr>
          <a:xfrm>
            <a:off x="4760171" y="3364368"/>
            <a:ext cx="305048" cy="33712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0" name="Right Arrow 19"/>
          <p:cNvSpPr/>
          <p:nvPr/>
        </p:nvSpPr>
        <p:spPr>
          <a:xfrm>
            <a:off x="6012160" y="3364368"/>
            <a:ext cx="305048" cy="33712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2" name="Right Arrow 21"/>
          <p:cNvSpPr/>
          <p:nvPr/>
        </p:nvSpPr>
        <p:spPr>
          <a:xfrm>
            <a:off x="7652009" y="3364368"/>
            <a:ext cx="305048" cy="337126"/>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4" name="Rectangle 23"/>
          <p:cNvSpPr/>
          <p:nvPr/>
        </p:nvSpPr>
        <p:spPr>
          <a:xfrm>
            <a:off x="2499894" y="4506532"/>
            <a:ext cx="985214" cy="323165"/>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363636"/>
                </a:solidFill>
              </a:rPr>
              <a:t>T790M+</a:t>
            </a:r>
          </a:p>
        </p:txBody>
      </p:sp>
      <p:sp>
        <p:nvSpPr>
          <p:cNvPr id="25" name="Rectangle 24"/>
          <p:cNvSpPr/>
          <p:nvPr/>
        </p:nvSpPr>
        <p:spPr>
          <a:xfrm>
            <a:off x="3774957" y="4498041"/>
            <a:ext cx="985214" cy="323165"/>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363636"/>
                </a:solidFill>
              </a:rPr>
              <a:t>T790M+</a:t>
            </a:r>
          </a:p>
        </p:txBody>
      </p:sp>
      <p:sp>
        <p:nvSpPr>
          <p:cNvPr id="26" name="Rectangle 25"/>
          <p:cNvSpPr/>
          <p:nvPr/>
        </p:nvSpPr>
        <p:spPr>
          <a:xfrm>
            <a:off x="5062259" y="4498041"/>
            <a:ext cx="985214" cy="323165"/>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363636"/>
                </a:solidFill>
              </a:rPr>
              <a:t>T790M+</a:t>
            </a:r>
          </a:p>
        </p:txBody>
      </p:sp>
      <p:sp>
        <p:nvSpPr>
          <p:cNvPr id="27" name="Rectangle 26"/>
          <p:cNvSpPr/>
          <p:nvPr/>
        </p:nvSpPr>
        <p:spPr>
          <a:xfrm>
            <a:off x="6320284" y="4498041"/>
            <a:ext cx="985214" cy="323165"/>
          </a:xfrm>
          <a:prstGeom prst="rect">
            <a:avLst/>
          </a:prstGeom>
          <a:solidFill>
            <a:schemeClr val="tx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002850"/>
                </a:solidFill>
              </a:rPr>
              <a:t>T790M+</a:t>
            </a:r>
          </a:p>
        </p:txBody>
      </p:sp>
      <p:sp>
        <p:nvSpPr>
          <p:cNvPr id="28" name="Rectangle 27"/>
          <p:cNvSpPr/>
          <p:nvPr/>
        </p:nvSpPr>
        <p:spPr>
          <a:xfrm>
            <a:off x="7938124" y="4498041"/>
            <a:ext cx="985214" cy="323165"/>
          </a:xfrm>
          <a:prstGeom prst="rect">
            <a:avLst/>
          </a:prstGeom>
          <a:solidFill>
            <a:schemeClr val="tx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002850"/>
                </a:solidFill>
              </a:rPr>
              <a:t>T790M+</a:t>
            </a:r>
          </a:p>
        </p:txBody>
      </p:sp>
      <p:sp>
        <p:nvSpPr>
          <p:cNvPr id="29" name="Rectangle 28"/>
          <p:cNvSpPr/>
          <p:nvPr/>
        </p:nvSpPr>
        <p:spPr>
          <a:xfrm>
            <a:off x="3774956" y="4822355"/>
            <a:ext cx="982525" cy="323165"/>
          </a:xfrm>
          <a:prstGeom prst="rect">
            <a:avLst/>
          </a:prstGeom>
          <a:solidFill>
            <a:srgbClr val="FF7C80"/>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Bef>
                <a:spcPts val="0"/>
              </a:spcBef>
              <a:spcAft>
                <a:spcPts val="0"/>
              </a:spcAft>
            </a:pPr>
            <a:r>
              <a:rPr lang="en-GB" sz="1500" dirty="0">
                <a:solidFill>
                  <a:srgbClr val="363636"/>
                </a:solidFill>
              </a:rPr>
              <a:t>T790M</a:t>
            </a:r>
            <a:r>
              <a:rPr lang="en-GB" sz="1500" dirty="0">
                <a:solidFill>
                  <a:srgbClr val="363636"/>
                </a:solidFill>
                <a:latin typeface="Calibri"/>
              </a:rPr>
              <a:t>–</a:t>
            </a:r>
            <a:endParaRPr lang="en-GB" sz="1500" dirty="0">
              <a:solidFill>
                <a:srgbClr val="363636"/>
              </a:solidFill>
            </a:endParaRPr>
          </a:p>
        </p:txBody>
      </p:sp>
      <p:sp>
        <p:nvSpPr>
          <p:cNvPr id="30" name="Rectangle 29"/>
          <p:cNvSpPr/>
          <p:nvPr/>
        </p:nvSpPr>
        <p:spPr>
          <a:xfrm>
            <a:off x="6320284" y="4822355"/>
            <a:ext cx="985214" cy="323165"/>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363636"/>
                </a:solidFill>
              </a:rPr>
              <a:t>T790M</a:t>
            </a:r>
            <a:r>
              <a:rPr lang="en-GB" sz="1500" dirty="0">
                <a:solidFill>
                  <a:srgbClr val="363636"/>
                </a:solidFill>
                <a:latin typeface="Calibri"/>
              </a:rPr>
              <a:t>–</a:t>
            </a:r>
            <a:endParaRPr lang="en-GB" sz="1500" dirty="0">
              <a:solidFill>
                <a:srgbClr val="363636"/>
              </a:solidFill>
            </a:endParaRPr>
          </a:p>
        </p:txBody>
      </p:sp>
      <p:sp>
        <p:nvSpPr>
          <p:cNvPr id="31" name="Rectangle 30"/>
          <p:cNvSpPr/>
          <p:nvPr/>
        </p:nvSpPr>
        <p:spPr>
          <a:xfrm>
            <a:off x="7938124" y="4822355"/>
            <a:ext cx="985214" cy="323165"/>
          </a:xfrm>
          <a:prstGeom prst="rect">
            <a:avLst/>
          </a:prstGeom>
          <a:solidFill>
            <a:schemeClr val="tx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002850"/>
                </a:solidFill>
              </a:rPr>
              <a:t>T790M–</a:t>
            </a:r>
          </a:p>
        </p:txBody>
      </p:sp>
      <p:cxnSp>
        <p:nvCxnSpPr>
          <p:cNvPr id="18" name="Straight Connector 17"/>
          <p:cNvCxnSpPr/>
          <p:nvPr/>
        </p:nvCxnSpPr>
        <p:spPr>
          <a:xfrm>
            <a:off x="5062259" y="4821206"/>
            <a:ext cx="97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320284" y="4821206"/>
            <a:ext cx="97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938124" y="5146778"/>
            <a:ext cx="985214" cy="553998"/>
          </a:xfrm>
          <a:prstGeom prst="rect">
            <a:avLst/>
          </a:prstGeom>
          <a:solidFill>
            <a:schemeClr val="tx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002850"/>
                </a:solidFill>
              </a:rPr>
              <a:t>1</a:t>
            </a:r>
            <a:r>
              <a:rPr lang="en-GB" sz="1500" baseline="30000" dirty="0">
                <a:solidFill>
                  <a:srgbClr val="002850"/>
                </a:solidFill>
              </a:rPr>
              <a:t>st</a:t>
            </a:r>
            <a:r>
              <a:rPr lang="en-GB" sz="1500" dirty="0">
                <a:solidFill>
                  <a:srgbClr val="002850"/>
                </a:solidFill>
              </a:rPr>
              <a:t> line*</a:t>
            </a:r>
          </a:p>
          <a:p>
            <a:pPr algn="ctr" fontAlgn="auto">
              <a:spcBef>
                <a:spcPts val="0"/>
              </a:spcBef>
              <a:spcAft>
                <a:spcPts val="0"/>
              </a:spcAft>
            </a:pPr>
            <a:r>
              <a:rPr lang="en-GB" sz="1500" dirty="0" err="1">
                <a:solidFill>
                  <a:srgbClr val="002850"/>
                </a:solidFill>
              </a:rPr>
              <a:t>EGFRm</a:t>
            </a:r>
            <a:r>
              <a:rPr lang="en-GB" sz="1500" dirty="0">
                <a:solidFill>
                  <a:srgbClr val="002850"/>
                </a:solidFill>
              </a:rPr>
              <a:t>+</a:t>
            </a:r>
          </a:p>
        </p:txBody>
      </p:sp>
      <p:sp>
        <p:nvSpPr>
          <p:cNvPr id="37" name="Rectangle 36"/>
          <p:cNvSpPr/>
          <p:nvPr/>
        </p:nvSpPr>
        <p:spPr>
          <a:xfrm>
            <a:off x="7938124" y="5697588"/>
            <a:ext cx="985214" cy="323165"/>
          </a:xfrm>
          <a:prstGeom prst="rect">
            <a:avLst/>
          </a:prstGeom>
          <a:solidFill>
            <a:schemeClr val="tx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fontAlgn="auto">
              <a:spcBef>
                <a:spcPts val="0"/>
              </a:spcBef>
              <a:spcAft>
                <a:spcPts val="0"/>
              </a:spcAft>
            </a:pPr>
            <a:r>
              <a:rPr lang="en-GB" sz="1500" dirty="0">
                <a:solidFill>
                  <a:srgbClr val="002850"/>
                </a:solidFill>
              </a:rPr>
              <a:t>Biopsy</a:t>
            </a:r>
            <a:r>
              <a:rPr lang="en-GB" sz="1500" baseline="30000" dirty="0">
                <a:solidFill>
                  <a:srgbClr val="002850"/>
                </a:solidFill>
              </a:rPr>
              <a:t>†</a:t>
            </a:r>
          </a:p>
        </p:txBody>
      </p:sp>
      <p:cxnSp>
        <p:nvCxnSpPr>
          <p:cNvPr id="35" name="Straight Connector 34"/>
          <p:cNvCxnSpPr/>
          <p:nvPr/>
        </p:nvCxnSpPr>
        <p:spPr>
          <a:xfrm>
            <a:off x="7938124" y="4821206"/>
            <a:ext cx="97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938124" y="5708784"/>
            <a:ext cx="97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938124" y="5156689"/>
            <a:ext cx="97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062259" y="4827794"/>
            <a:ext cx="991345" cy="323165"/>
          </a:xfrm>
          <a:prstGeom prst="rect">
            <a:avLst/>
          </a:prstGeom>
          <a:solidFill>
            <a:srgbClr val="FF7C80"/>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Bef>
                <a:spcPts val="0"/>
              </a:spcBef>
              <a:spcAft>
                <a:spcPts val="0"/>
              </a:spcAft>
            </a:pPr>
            <a:r>
              <a:rPr lang="en-GB" sz="1500" dirty="0">
                <a:solidFill>
                  <a:srgbClr val="363636"/>
                </a:solidFill>
              </a:rPr>
              <a:t>T790M</a:t>
            </a:r>
            <a:r>
              <a:rPr lang="en-GB" sz="1500" dirty="0">
                <a:solidFill>
                  <a:srgbClr val="363636"/>
                </a:solidFill>
                <a:latin typeface="Calibri"/>
              </a:rPr>
              <a:t>–</a:t>
            </a:r>
            <a:endParaRPr lang="en-GB" sz="1500" dirty="0">
              <a:solidFill>
                <a:srgbClr val="363636"/>
              </a:solidFill>
            </a:endParaRPr>
          </a:p>
        </p:txBody>
      </p:sp>
    </p:spTree>
    <p:custDataLst>
      <p:tags r:id="rId1"/>
    </p:custDataLst>
    <p:extLst>
      <p:ext uri="{BB962C8B-B14F-4D97-AF65-F5344CB8AC3E}">
        <p14:creationId xmlns:p14="http://schemas.microsoft.com/office/powerpoint/2010/main" val="2472299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Efficacy: Best change from baseline in </a:t>
            </a:r>
            <a:br>
              <a:rPr lang="en-GB" dirty="0"/>
            </a:br>
            <a:r>
              <a:rPr lang="en-GB" dirty="0"/>
              <a:t>target lesions </a:t>
            </a:r>
          </a:p>
        </p:txBody>
      </p:sp>
      <p:sp>
        <p:nvSpPr>
          <p:cNvPr id="4" name="Content Placeholder 1"/>
          <p:cNvSpPr>
            <a:spLocks noGrp="1"/>
          </p:cNvSpPr>
          <p:nvPr>
            <p:ph idx="1"/>
          </p:nvPr>
        </p:nvSpPr>
        <p:spPr/>
        <p:txBody>
          <a:bodyPr/>
          <a:lstStyle/>
          <a:p>
            <a:pPr>
              <a:buFont typeface="Arial" panose="020B0604020202020204" pitchFamily="34" charset="0"/>
              <a:buChar char="•"/>
            </a:pPr>
            <a:r>
              <a:rPr lang="en-GB" sz="1400" b="1" dirty="0"/>
              <a:t>Key results</a:t>
            </a:r>
          </a:p>
          <a:p>
            <a:pPr lvl="1"/>
            <a:r>
              <a:rPr lang="en-GB" sz="1400" dirty="0"/>
              <a:t>To date 27 patients have been treated across 20, 40 and 80 mg dose levels (n=18) and in T790M+ expansion cohorts (n=9)</a:t>
            </a:r>
          </a:p>
          <a:p>
            <a:pPr lvl="1"/>
            <a:r>
              <a:rPr lang="en-GB" sz="1400" dirty="0"/>
              <a:t>Efficacy was seen at all doses, including 7 of 12 patients with T790M mutation who have </a:t>
            </a:r>
            <a:r>
              <a:rPr lang="en-GB" sz="1400" dirty="0" err="1"/>
              <a:t>ongoing</a:t>
            </a:r>
            <a:r>
              <a:rPr lang="en-GB" sz="1400" dirty="0"/>
              <a:t> confirmed or unconfirmed partial responses</a:t>
            </a:r>
          </a:p>
        </p:txBody>
      </p:sp>
      <p:sp>
        <p:nvSpPr>
          <p:cNvPr id="7" name="Text Box 4"/>
          <p:cNvSpPr txBox="1">
            <a:spLocks noChangeArrowheads="1"/>
          </p:cNvSpPr>
          <p:nvPr/>
        </p:nvSpPr>
        <p:spPr bwMode="auto">
          <a:xfrm>
            <a:off x="5099021" y="6489887"/>
            <a:ext cx="382431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Ranson</a:t>
            </a:r>
            <a:r>
              <a:rPr lang="en-GB" sz="1200" dirty="0">
                <a:solidFill>
                  <a:srgbClr val="363636"/>
                </a:solidFill>
              </a:rPr>
              <a:t> et al. </a:t>
            </a:r>
            <a:r>
              <a:rPr lang="it-IT" sz="1200" dirty="0">
                <a:solidFill>
                  <a:srgbClr val="363636"/>
                </a:solidFill>
              </a:rPr>
              <a:t>Ann Oncol 24, 2013; (suppl; abstr LBA33)</a:t>
            </a:r>
            <a:endParaRPr lang="en-GB" sz="1200" dirty="0">
              <a:solidFill>
                <a:srgbClr val="363636"/>
              </a:solidFill>
            </a:endParaRPr>
          </a:p>
        </p:txBody>
      </p:sp>
      <p:graphicFrame>
        <p:nvGraphicFramePr>
          <p:cNvPr id="8" name="Chart 7"/>
          <p:cNvGraphicFramePr/>
          <p:nvPr>
            <p:extLst>
              <p:ext uri="{D42A27DB-BD31-4B8C-83A1-F6EECF244321}">
                <p14:modId xmlns:p14="http://schemas.microsoft.com/office/powerpoint/2010/main" val="588160829"/>
              </p:ext>
            </p:extLst>
          </p:nvPr>
        </p:nvGraphicFramePr>
        <p:xfrm>
          <a:off x="1791027" y="2835324"/>
          <a:ext cx="6874671" cy="359545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067921" y="4874267"/>
            <a:ext cx="1467068" cy="307777"/>
          </a:xfrm>
          <a:prstGeom prst="rect">
            <a:avLst/>
          </a:prstGeom>
          <a:noFill/>
        </p:spPr>
        <p:txBody>
          <a:bodyPr wrap="none" rtlCol="0">
            <a:spAutoFit/>
          </a:bodyPr>
          <a:lstStyle/>
          <a:p>
            <a:r>
              <a:rPr lang="en-GB" sz="1400" dirty="0"/>
              <a:t>T790M negative</a:t>
            </a:r>
          </a:p>
        </p:txBody>
      </p:sp>
      <p:sp>
        <p:nvSpPr>
          <p:cNvPr id="10" name="TextBox 9"/>
          <p:cNvSpPr txBox="1"/>
          <p:nvPr/>
        </p:nvSpPr>
        <p:spPr>
          <a:xfrm>
            <a:off x="3067921" y="5117603"/>
            <a:ext cx="1398140" cy="307777"/>
          </a:xfrm>
          <a:prstGeom prst="rect">
            <a:avLst/>
          </a:prstGeom>
          <a:noFill/>
        </p:spPr>
        <p:txBody>
          <a:bodyPr wrap="none" rtlCol="0">
            <a:spAutoFit/>
          </a:bodyPr>
          <a:lstStyle/>
          <a:p>
            <a:r>
              <a:rPr lang="en-GB" sz="1400" dirty="0"/>
              <a:t>T790M positive</a:t>
            </a:r>
          </a:p>
        </p:txBody>
      </p:sp>
      <p:sp>
        <p:nvSpPr>
          <p:cNvPr id="11" name="TextBox 10"/>
          <p:cNvSpPr txBox="1"/>
          <p:nvPr/>
        </p:nvSpPr>
        <p:spPr>
          <a:xfrm>
            <a:off x="3067921" y="5344440"/>
            <a:ext cx="2164375" cy="307777"/>
          </a:xfrm>
          <a:prstGeom prst="rect">
            <a:avLst/>
          </a:prstGeom>
          <a:noFill/>
        </p:spPr>
        <p:txBody>
          <a:bodyPr wrap="none" rtlCol="0">
            <a:spAutoFit/>
          </a:bodyPr>
          <a:lstStyle/>
          <a:p>
            <a:r>
              <a:rPr lang="en-GB" sz="1400" dirty="0"/>
              <a:t>Mutation status unknown</a:t>
            </a:r>
          </a:p>
        </p:txBody>
      </p:sp>
      <p:sp>
        <p:nvSpPr>
          <p:cNvPr id="12" name="Rectangle 11"/>
          <p:cNvSpPr/>
          <p:nvPr/>
        </p:nvSpPr>
        <p:spPr>
          <a:xfrm>
            <a:off x="2855983" y="4895707"/>
            <a:ext cx="253219" cy="2322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Rectangle 12"/>
          <p:cNvSpPr/>
          <p:nvPr/>
        </p:nvSpPr>
        <p:spPr>
          <a:xfrm>
            <a:off x="2855983" y="5139043"/>
            <a:ext cx="253219" cy="232239"/>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p:cNvSpPr/>
          <p:nvPr/>
        </p:nvSpPr>
        <p:spPr>
          <a:xfrm>
            <a:off x="2855983" y="5382209"/>
            <a:ext cx="253219" cy="2322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Box 14"/>
          <p:cNvSpPr txBox="1"/>
          <p:nvPr/>
        </p:nvSpPr>
        <p:spPr>
          <a:xfrm>
            <a:off x="3067921" y="5586210"/>
            <a:ext cx="2024913" cy="307777"/>
          </a:xfrm>
          <a:prstGeom prst="rect">
            <a:avLst/>
          </a:prstGeom>
          <a:noFill/>
        </p:spPr>
        <p:txBody>
          <a:bodyPr wrap="none" rtlCol="0">
            <a:spAutoFit/>
          </a:bodyPr>
          <a:lstStyle/>
          <a:p>
            <a:r>
              <a:rPr lang="en-GB" sz="1400" dirty="0"/>
              <a:t>Discontinued treatment</a:t>
            </a:r>
          </a:p>
        </p:txBody>
      </p:sp>
      <p:sp>
        <p:nvSpPr>
          <p:cNvPr id="16" name="TextBox 15"/>
          <p:cNvSpPr txBox="1"/>
          <p:nvPr/>
        </p:nvSpPr>
        <p:spPr>
          <a:xfrm>
            <a:off x="3067921" y="5835893"/>
            <a:ext cx="830677" cy="307777"/>
          </a:xfrm>
          <a:prstGeom prst="rect">
            <a:avLst/>
          </a:prstGeom>
          <a:noFill/>
        </p:spPr>
        <p:txBody>
          <a:bodyPr wrap="none" rtlCol="0">
            <a:spAutoFit/>
          </a:bodyPr>
          <a:lstStyle/>
          <a:p>
            <a:r>
              <a:rPr lang="en-GB" sz="1400" dirty="0"/>
              <a:t>Imputed</a:t>
            </a:r>
          </a:p>
        </p:txBody>
      </p:sp>
      <p:sp>
        <p:nvSpPr>
          <p:cNvPr id="17" name="TextBox 16"/>
          <p:cNvSpPr txBox="1"/>
          <p:nvPr/>
        </p:nvSpPr>
        <p:spPr>
          <a:xfrm>
            <a:off x="2825337" y="5586210"/>
            <a:ext cx="314510" cy="307777"/>
          </a:xfrm>
          <a:prstGeom prst="rect">
            <a:avLst/>
          </a:prstGeom>
          <a:noFill/>
        </p:spPr>
        <p:txBody>
          <a:bodyPr wrap="none" rtlCol="0">
            <a:spAutoFit/>
          </a:bodyPr>
          <a:lstStyle/>
          <a:p>
            <a:r>
              <a:rPr lang="en-GB" sz="1400" dirty="0"/>
              <a:t>D</a:t>
            </a:r>
          </a:p>
        </p:txBody>
      </p:sp>
      <p:sp>
        <p:nvSpPr>
          <p:cNvPr id="18" name="TextBox 17"/>
          <p:cNvSpPr txBox="1"/>
          <p:nvPr/>
        </p:nvSpPr>
        <p:spPr>
          <a:xfrm>
            <a:off x="2840566" y="5871371"/>
            <a:ext cx="284052" cy="400110"/>
          </a:xfrm>
          <a:prstGeom prst="rect">
            <a:avLst/>
          </a:prstGeom>
          <a:noFill/>
        </p:spPr>
        <p:txBody>
          <a:bodyPr wrap="none" rtlCol="0">
            <a:spAutoFit/>
          </a:bodyPr>
          <a:lstStyle/>
          <a:p>
            <a:r>
              <a:rPr lang="en-GB" sz="2000" dirty="0"/>
              <a:t>*</a:t>
            </a:r>
          </a:p>
        </p:txBody>
      </p:sp>
      <p:sp>
        <p:nvSpPr>
          <p:cNvPr id="3" name="TextBox 2"/>
          <p:cNvSpPr txBox="1"/>
          <p:nvPr/>
        </p:nvSpPr>
        <p:spPr>
          <a:xfrm rot="16200000">
            <a:off x="910431" y="4242120"/>
            <a:ext cx="1736373" cy="307777"/>
          </a:xfrm>
          <a:prstGeom prst="rect">
            <a:avLst/>
          </a:prstGeom>
          <a:noFill/>
        </p:spPr>
        <p:txBody>
          <a:bodyPr wrap="none" rtlCol="0">
            <a:spAutoFit/>
          </a:bodyPr>
          <a:lstStyle/>
          <a:p>
            <a:r>
              <a:rPr lang="en-GB" sz="1400" dirty="0"/>
              <a:t>Percentage change</a:t>
            </a:r>
          </a:p>
        </p:txBody>
      </p:sp>
      <p:sp>
        <p:nvSpPr>
          <p:cNvPr id="19" name="TextBox 18"/>
          <p:cNvSpPr txBox="1"/>
          <p:nvPr/>
        </p:nvSpPr>
        <p:spPr>
          <a:xfrm>
            <a:off x="224850" y="2835324"/>
            <a:ext cx="1560447" cy="2246769"/>
          </a:xfrm>
          <a:prstGeom prst="rect">
            <a:avLst/>
          </a:prstGeom>
          <a:noFill/>
        </p:spPr>
        <p:txBody>
          <a:bodyPr wrap="square" rtlCol="0">
            <a:spAutoFit/>
          </a:bodyPr>
          <a:lstStyle/>
          <a:p>
            <a:r>
              <a:rPr lang="en-GB" sz="1400" dirty="0"/>
              <a:t>Population: patients with observed or imputed target lesion data (n=24)</a:t>
            </a:r>
          </a:p>
          <a:p>
            <a:endParaRPr lang="en-GB" sz="1400" dirty="0"/>
          </a:p>
          <a:p>
            <a:r>
              <a:rPr lang="en-GB" sz="1400" dirty="0"/>
              <a:t>Dose (mg/day) received noted on bar</a:t>
            </a:r>
          </a:p>
        </p:txBody>
      </p:sp>
      <p:sp>
        <p:nvSpPr>
          <p:cNvPr id="20" name="Text Box 4"/>
          <p:cNvSpPr txBox="1">
            <a:spLocks noChangeArrowheads="1"/>
          </p:cNvSpPr>
          <p:nvPr/>
        </p:nvSpPr>
        <p:spPr bwMode="auto">
          <a:xfrm>
            <a:off x="293260" y="6332929"/>
            <a:ext cx="41213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solidFill>
                  <a:srgbClr val="363636"/>
                </a:solidFill>
              </a:rPr>
              <a:t>PD, progressive disease; PR, partial response, confirmed or </a:t>
            </a:r>
            <a:br>
              <a:rPr lang="en-GB" sz="1200" dirty="0">
                <a:solidFill>
                  <a:srgbClr val="363636"/>
                </a:solidFill>
              </a:rPr>
            </a:br>
            <a:r>
              <a:rPr lang="en-GB" sz="1200" dirty="0">
                <a:solidFill>
                  <a:srgbClr val="363636"/>
                </a:solidFill>
              </a:rPr>
              <a:t>unconfirmed; SD, stable disease</a:t>
            </a:r>
          </a:p>
        </p:txBody>
      </p:sp>
      <p:sp>
        <p:nvSpPr>
          <p:cNvPr id="21" name="TextBox 20"/>
          <p:cNvSpPr txBox="1"/>
          <p:nvPr/>
        </p:nvSpPr>
        <p:spPr>
          <a:xfrm>
            <a:off x="2442779" y="3055370"/>
            <a:ext cx="314510" cy="307777"/>
          </a:xfrm>
          <a:prstGeom prst="rect">
            <a:avLst/>
          </a:prstGeom>
          <a:noFill/>
        </p:spPr>
        <p:txBody>
          <a:bodyPr wrap="none" rtlCol="0">
            <a:spAutoFit/>
          </a:bodyPr>
          <a:lstStyle/>
          <a:p>
            <a:r>
              <a:rPr lang="en-GB" sz="1400" dirty="0"/>
              <a:t>D</a:t>
            </a:r>
          </a:p>
        </p:txBody>
      </p:sp>
      <p:sp>
        <p:nvSpPr>
          <p:cNvPr id="22" name="TextBox 21"/>
          <p:cNvSpPr txBox="1"/>
          <p:nvPr/>
        </p:nvSpPr>
        <p:spPr>
          <a:xfrm>
            <a:off x="2698062" y="3130320"/>
            <a:ext cx="314510" cy="307777"/>
          </a:xfrm>
          <a:prstGeom prst="rect">
            <a:avLst/>
          </a:prstGeom>
          <a:noFill/>
        </p:spPr>
        <p:txBody>
          <a:bodyPr wrap="none" rtlCol="0">
            <a:spAutoFit/>
          </a:bodyPr>
          <a:lstStyle/>
          <a:p>
            <a:r>
              <a:rPr lang="en-GB" sz="1400" dirty="0"/>
              <a:t>D</a:t>
            </a:r>
          </a:p>
        </p:txBody>
      </p:sp>
      <p:sp>
        <p:nvSpPr>
          <p:cNvPr id="23" name="TextBox 22"/>
          <p:cNvSpPr txBox="1"/>
          <p:nvPr/>
        </p:nvSpPr>
        <p:spPr>
          <a:xfrm>
            <a:off x="2938355" y="3235250"/>
            <a:ext cx="314510" cy="307777"/>
          </a:xfrm>
          <a:prstGeom prst="rect">
            <a:avLst/>
          </a:prstGeom>
          <a:noFill/>
        </p:spPr>
        <p:txBody>
          <a:bodyPr wrap="none" rtlCol="0">
            <a:spAutoFit/>
          </a:bodyPr>
          <a:lstStyle/>
          <a:p>
            <a:r>
              <a:rPr lang="en-GB" sz="1400" dirty="0"/>
              <a:t>D</a:t>
            </a:r>
          </a:p>
        </p:txBody>
      </p:sp>
      <p:sp>
        <p:nvSpPr>
          <p:cNvPr id="24" name="TextBox 23"/>
          <p:cNvSpPr txBox="1"/>
          <p:nvPr/>
        </p:nvSpPr>
        <p:spPr>
          <a:xfrm>
            <a:off x="3208628" y="3235250"/>
            <a:ext cx="314510" cy="307777"/>
          </a:xfrm>
          <a:prstGeom prst="rect">
            <a:avLst/>
          </a:prstGeom>
          <a:noFill/>
        </p:spPr>
        <p:txBody>
          <a:bodyPr wrap="none" rtlCol="0">
            <a:spAutoFit/>
          </a:bodyPr>
          <a:lstStyle/>
          <a:p>
            <a:r>
              <a:rPr lang="en-GB" sz="1400" dirty="0"/>
              <a:t>D</a:t>
            </a:r>
          </a:p>
        </p:txBody>
      </p:sp>
      <p:sp>
        <p:nvSpPr>
          <p:cNvPr id="25" name="TextBox 24"/>
          <p:cNvSpPr txBox="1"/>
          <p:nvPr/>
        </p:nvSpPr>
        <p:spPr>
          <a:xfrm>
            <a:off x="3450968" y="3357670"/>
            <a:ext cx="314510" cy="307777"/>
          </a:xfrm>
          <a:prstGeom prst="rect">
            <a:avLst/>
          </a:prstGeom>
          <a:noFill/>
        </p:spPr>
        <p:txBody>
          <a:bodyPr wrap="none" rtlCol="0">
            <a:spAutoFit/>
          </a:bodyPr>
          <a:lstStyle/>
          <a:p>
            <a:r>
              <a:rPr lang="en-GB" sz="1400" dirty="0"/>
              <a:t>D</a:t>
            </a:r>
          </a:p>
        </p:txBody>
      </p:sp>
      <p:sp>
        <p:nvSpPr>
          <p:cNvPr id="26" name="TextBox 25"/>
          <p:cNvSpPr txBox="1"/>
          <p:nvPr/>
        </p:nvSpPr>
        <p:spPr>
          <a:xfrm>
            <a:off x="2413689" y="3366624"/>
            <a:ext cx="341760" cy="261610"/>
          </a:xfrm>
          <a:prstGeom prst="rect">
            <a:avLst/>
          </a:prstGeom>
          <a:noFill/>
        </p:spPr>
        <p:txBody>
          <a:bodyPr wrap="none" rtlCol="0">
            <a:spAutoFit/>
          </a:bodyPr>
          <a:lstStyle/>
          <a:p>
            <a:pPr algn="ctr"/>
            <a:r>
              <a:rPr lang="en-GB" sz="1100" dirty="0"/>
              <a:t>40</a:t>
            </a:r>
          </a:p>
        </p:txBody>
      </p:sp>
      <p:sp>
        <p:nvSpPr>
          <p:cNvPr id="27" name="TextBox 26"/>
          <p:cNvSpPr txBox="1"/>
          <p:nvPr/>
        </p:nvSpPr>
        <p:spPr>
          <a:xfrm>
            <a:off x="2677353" y="3435576"/>
            <a:ext cx="341760" cy="261610"/>
          </a:xfrm>
          <a:prstGeom prst="rect">
            <a:avLst/>
          </a:prstGeom>
          <a:noFill/>
        </p:spPr>
        <p:txBody>
          <a:bodyPr wrap="none" rtlCol="0">
            <a:spAutoFit/>
          </a:bodyPr>
          <a:lstStyle/>
          <a:p>
            <a:pPr algn="ctr"/>
            <a:r>
              <a:rPr lang="en-GB" sz="1100" dirty="0"/>
              <a:t>40</a:t>
            </a:r>
          </a:p>
        </p:txBody>
      </p:sp>
      <p:sp>
        <p:nvSpPr>
          <p:cNvPr id="28" name="TextBox 27"/>
          <p:cNvSpPr txBox="1"/>
          <p:nvPr/>
        </p:nvSpPr>
        <p:spPr>
          <a:xfrm>
            <a:off x="2931967" y="3558158"/>
            <a:ext cx="341760" cy="261610"/>
          </a:xfrm>
          <a:prstGeom prst="rect">
            <a:avLst/>
          </a:prstGeom>
          <a:noFill/>
        </p:spPr>
        <p:txBody>
          <a:bodyPr wrap="none" rtlCol="0">
            <a:spAutoFit/>
          </a:bodyPr>
          <a:lstStyle/>
          <a:p>
            <a:pPr algn="ctr"/>
            <a:r>
              <a:rPr lang="en-GB" sz="1100" dirty="0"/>
              <a:t>20</a:t>
            </a:r>
          </a:p>
        </p:txBody>
      </p:sp>
      <p:sp>
        <p:nvSpPr>
          <p:cNvPr id="29" name="TextBox 28"/>
          <p:cNvSpPr txBox="1"/>
          <p:nvPr/>
        </p:nvSpPr>
        <p:spPr>
          <a:xfrm>
            <a:off x="3193535" y="3559045"/>
            <a:ext cx="341760" cy="261610"/>
          </a:xfrm>
          <a:prstGeom prst="rect">
            <a:avLst/>
          </a:prstGeom>
          <a:noFill/>
        </p:spPr>
        <p:txBody>
          <a:bodyPr wrap="none" rtlCol="0">
            <a:spAutoFit/>
          </a:bodyPr>
          <a:lstStyle/>
          <a:p>
            <a:pPr algn="ctr"/>
            <a:r>
              <a:rPr lang="en-GB" sz="1100" dirty="0"/>
              <a:t>20</a:t>
            </a:r>
          </a:p>
        </p:txBody>
      </p:sp>
      <p:sp>
        <p:nvSpPr>
          <p:cNvPr id="30" name="TextBox 29"/>
          <p:cNvSpPr txBox="1"/>
          <p:nvPr/>
        </p:nvSpPr>
        <p:spPr>
          <a:xfrm>
            <a:off x="3455103" y="3678150"/>
            <a:ext cx="341760" cy="261610"/>
          </a:xfrm>
          <a:prstGeom prst="rect">
            <a:avLst/>
          </a:prstGeom>
          <a:noFill/>
        </p:spPr>
        <p:txBody>
          <a:bodyPr wrap="none" rtlCol="0">
            <a:spAutoFit/>
          </a:bodyPr>
          <a:lstStyle/>
          <a:p>
            <a:pPr algn="ctr"/>
            <a:r>
              <a:rPr lang="en-GB" sz="1100" dirty="0"/>
              <a:t>20</a:t>
            </a:r>
          </a:p>
        </p:txBody>
      </p:sp>
      <p:sp>
        <p:nvSpPr>
          <p:cNvPr id="31" name="TextBox 30"/>
          <p:cNvSpPr txBox="1"/>
          <p:nvPr/>
        </p:nvSpPr>
        <p:spPr>
          <a:xfrm>
            <a:off x="3716671" y="3845933"/>
            <a:ext cx="341760" cy="261610"/>
          </a:xfrm>
          <a:prstGeom prst="rect">
            <a:avLst/>
          </a:prstGeom>
          <a:noFill/>
        </p:spPr>
        <p:txBody>
          <a:bodyPr wrap="none" rtlCol="0">
            <a:spAutoFit/>
          </a:bodyPr>
          <a:lstStyle/>
          <a:p>
            <a:pPr algn="ctr"/>
            <a:r>
              <a:rPr lang="en-GB" sz="1100" dirty="0"/>
              <a:t>40</a:t>
            </a:r>
          </a:p>
        </p:txBody>
      </p:sp>
      <p:sp>
        <p:nvSpPr>
          <p:cNvPr id="32" name="TextBox 31"/>
          <p:cNvSpPr txBox="1"/>
          <p:nvPr/>
        </p:nvSpPr>
        <p:spPr>
          <a:xfrm>
            <a:off x="3979228" y="3975311"/>
            <a:ext cx="341760" cy="261610"/>
          </a:xfrm>
          <a:prstGeom prst="rect">
            <a:avLst/>
          </a:prstGeom>
          <a:noFill/>
        </p:spPr>
        <p:txBody>
          <a:bodyPr wrap="none" rtlCol="0">
            <a:spAutoFit/>
          </a:bodyPr>
          <a:lstStyle/>
          <a:p>
            <a:pPr algn="ctr"/>
            <a:r>
              <a:rPr lang="en-GB" sz="1100" dirty="0"/>
              <a:t>80</a:t>
            </a:r>
          </a:p>
        </p:txBody>
      </p:sp>
      <p:sp>
        <p:nvSpPr>
          <p:cNvPr id="33" name="TextBox 32"/>
          <p:cNvSpPr txBox="1"/>
          <p:nvPr/>
        </p:nvSpPr>
        <p:spPr>
          <a:xfrm>
            <a:off x="4238308" y="4118597"/>
            <a:ext cx="341760" cy="261610"/>
          </a:xfrm>
          <a:prstGeom prst="rect">
            <a:avLst/>
          </a:prstGeom>
          <a:noFill/>
        </p:spPr>
        <p:txBody>
          <a:bodyPr wrap="none" rtlCol="0">
            <a:spAutoFit/>
          </a:bodyPr>
          <a:lstStyle/>
          <a:p>
            <a:pPr algn="ctr"/>
            <a:r>
              <a:rPr lang="en-GB" sz="1100" dirty="0"/>
              <a:t>80</a:t>
            </a:r>
          </a:p>
        </p:txBody>
      </p:sp>
      <p:sp>
        <p:nvSpPr>
          <p:cNvPr id="34" name="TextBox 33"/>
          <p:cNvSpPr txBox="1"/>
          <p:nvPr/>
        </p:nvSpPr>
        <p:spPr>
          <a:xfrm>
            <a:off x="4497388" y="4143665"/>
            <a:ext cx="341760" cy="261610"/>
          </a:xfrm>
          <a:prstGeom prst="rect">
            <a:avLst/>
          </a:prstGeom>
          <a:noFill/>
        </p:spPr>
        <p:txBody>
          <a:bodyPr wrap="none" rtlCol="0">
            <a:spAutoFit/>
          </a:bodyPr>
          <a:lstStyle/>
          <a:p>
            <a:pPr algn="ctr"/>
            <a:r>
              <a:rPr lang="en-GB" sz="1100" dirty="0"/>
              <a:t>20</a:t>
            </a:r>
          </a:p>
        </p:txBody>
      </p:sp>
      <p:sp>
        <p:nvSpPr>
          <p:cNvPr id="35" name="TextBox 34"/>
          <p:cNvSpPr txBox="1"/>
          <p:nvPr/>
        </p:nvSpPr>
        <p:spPr>
          <a:xfrm>
            <a:off x="4756468" y="4262612"/>
            <a:ext cx="341760" cy="261610"/>
          </a:xfrm>
          <a:prstGeom prst="rect">
            <a:avLst/>
          </a:prstGeom>
          <a:noFill/>
        </p:spPr>
        <p:txBody>
          <a:bodyPr wrap="none" rtlCol="0">
            <a:spAutoFit/>
          </a:bodyPr>
          <a:lstStyle/>
          <a:p>
            <a:pPr algn="ctr"/>
            <a:r>
              <a:rPr lang="en-GB" sz="1100" dirty="0"/>
              <a:t>80</a:t>
            </a:r>
          </a:p>
        </p:txBody>
      </p:sp>
      <p:sp>
        <p:nvSpPr>
          <p:cNvPr id="36" name="TextBox 35"/>
          <p:cNvSpPr txBox="1"/>
          <p:nvPr/>
        </p:nvSpPr>
        <p:spPr>
          <a:xfrm>
            <a:off x="5005117" y="4315496"/>
            <a:ext cx="341760" cy="261610"/>
          </a:xfrm>
          <a:prstGeom prst="rect">
            <a:avLst/>
          </a:prstGeom>
          <a:noFill/>
        </p:spPr>
        <p:txBody>
          <a:bodyPr wrap="none" rtlCol="0">
            <a:spAutoFit/>
          </a:bodyPr>
          <a:lstStyle/>
          <a:p>
            <a:pPr algn="ctr"/>
            <a:r>
              <a:rPr lang="en-GB" sz="1100" dirty="0"/>
              <a:t>20</a:t>
            </a:r>
          </a:p>
        </p:txBody>
      </p:sp>
      <p:sp>
        <p:nvSpPr>
          <p:cNvPr id="37" name="TextBox 36"/>
          <p:cNvSpPr txBox="1"/>
          <p:nvPr/>
        </p:nvSpPr>
        <p:spPr>
          <a:xfrm>
            <a:off x="5264197" y="4483121"/>
            <a:ext cx="341760" cy="261610"/>
          </a:xfrm>
          <a:prstGeom prst="rect">
            <a:avLst/>
          </a:prstGeom>
          <a:noFill/>
        </p:spPr>
        <p:txBody>
          <a:bodyPr wrap="none" rtlCol="0">
            <a:spAutoFit/>
          </a:bodyPr>
          <a:lstStyle/>
          <a:p>
            <a:pPr algn="ctr"/>
            <a:r>
              <a:rPr lang="en-GB" sz="1100" dirty="0"/>
              <a:t>20</a:t>
            </a:r>
          </a:p>
        </p:txBody>
      </p:sp>
      <p:sp>
        <p:nvSpPr>
          <p:cNvPr id="38" name="TextBox 37"/>
          <p:cNvSpPr txBox="1"/>
          <p:nvPr/>
        </p:nvSpPr>
        <p:spPr>
          <a:xfrm>
            <a:off x="5523277" y="4556867"/>
            <a:ext cx="341760" cy="261610"/>
          </a:xfrm>
          <a:prstGeom prst="rect">
            <a:avLst/>
          </a:prstGeom>
          <a:noFill/>
        </p:spPr>
        <p:txBody>
          <a:bodyPr wrap="none" rtlCol="0">
            <a:spAutoFit/>
          </a:bodyPr>
          <a:lstStyle/>
          <a:p>
            <a:pPr algn="ctr"/>
            <a:r>
              <a:rPr lang="en-GB" sz="1100" dirty="0"/>
              <a:t>80</a:t>
            </a:r>
          </a:p>
        </p:txBody>
      </p:sp>
      <p:sp>
        <p:nvSpPr>
          <p:cNvPr id="39" name="TextBox 38"/>
          <p:cNvSpPr txBox="1"/>
          <p:nvPr/>
        </p:nvSpPr>
        <p:spPr>
          <a:xfrm>
            <a:off x="5782357" y="4561073"/>
            <a:ext cx="341760" cy="261610"/>
          </a:xfrm>
          <a:prstGeom prst="rect">
            <a:avLst/>
          </a:prstGeom>
          <a:noFill/>
        </p:spPr>
        <p:txBody>
          <a:bodyPr wrap="none" rtlCol="0">
            <a:spAutoFit/>
          </a:bodyPr>
          <a:lstStyle/>
          <a:p>
            <a:pPr algn="ctr"/>
            <a:r>
              <a:rPr lang="en-GB" sz="1100" dirty="0"/>
              <a:t>20</a:t>
            </a:r>
          </a:p>
        </p:txBody>
      </p:sp>
      <p:sp>
        <p:nvSpPr>
          <p:cNvPr id="40" name="TextBox 39"/>
          <p:cNvSpPr txBox="1"/>
          <p:nvPr/>
        </p:nvSpPr>
        <p:spPr>
          <a:xfrm>
            <a:off x="6041437" y="4627865"/>
            <a:ext cx="341760" cy="261610"/>
          </a:xfrm>
          <a:prstGeom prst="rect">
            <a:avLst/>
          </a:prstGeom>
          <a:noFill/>
        </p:spPr>
        <p:txBody>
          <a:bodyPr wrap="none" rtlCol="0">
            <a:spAutoFit/>
          </a:bodyPr>
          <a:lstStyle/>
          <a:p>
            <a:pPr algn="ctr"/>
            <a:r>
              <a:rPr lang="en-GB" sz="1100" dirty="0"/>
              <a:t>20</a:t>
            </a:r>
          </a:p>
        </p:txBody>
      </p:sp>
      <p:sp>
        <p:nvSpPr>
          <p:cNvPr id="41" name="TextBox 40"/>
          <p:cNvSpPr txBox="1"/>
          <p:nvPr/>
        </p:nvSpPr>
        <p:spPr>
          <a:xfrm>
            <a:off x="6300517" y="4677272"/>
            <a:ext cx="341760" cy="261610"/>
          </a:xfrm>
          <a:prstGeom prst="rect">
            <a:avLst/>
          </a:prstGeom>
          <a:noFill/>
        </p:spPr>
        <p:txBody>
          <a:bodyPr wrap="none" rtlCol="0">
            <a:spAutoFit/>
          </a:bodyPr>
          <a:lstStyle/>
          <a:p>
            <a:pPr algn="ctr"/>
            <a:r>
              <a:rPr lang="en-GB" sz="1100" dirty="0"/>
              <a:t>20</a:t>
            </a:r>
          </a:p>
        </p:txBody>
      </p:sp>
      <p:sp>
        <p:nvSpPr>
          <p:cNvPr id="42" name="TextBox 41"/>
          <p:cNvSpPr txBox="1"/>
          <p:nvPr/>
        </p:nvSpPr>
        <p:spPr>
          <a:xfrm>
            <a:off x="6559597" y="4678001"/>
            <a:ext cx="341760" cy="261610"/>
          </a:xfrm>
          <a:prstGeom prst="rect">
            <a:avLst/>
          </a:prstGeom>
          <a:noFill/>
        </p:spPr>
        <p:txBody>
          <a:bodyPr wrap="none" rtlCol="0">
            <a:spAutoFit/>
          </a:bodyPr>
          <a:lstStyle/>
          <a:p>
            <a:pPr algn="ctr"/>
            <a:r>
              <a:rPr lang="en-GB" sz="1100" dirty="0"/>
              <a:t>20</a:t>
            </a:r>
          </a:p>
        </p:txBody>
      </p:sp>
      <p:sp>
        <p:nvSpPr>
          <p:cNvPr id="43" name="TextBox 42"/>
          <p:cNvSpPr txBox="1"/>
          <p:nvPr/>
        </p:nvSpPr>
        <p:spPr>
          <a:xfrm>
            <a:off x="6818677" y="4751747"/>
            <a:ext cx="341760" cy="261610"/>
          </a:xfrm>
          <a:prstGeom prst="rect">
            <a:avLst/>
          </a:prstGeom>
          <a:noFill/>
        </p:spPr>
        <p:txBody>
          <a:bodyPr wrap="none" rtlCol="0">
            <a:spAutoFit/>
          </a:bodyPr>
          <a:lstStyle/>
          <a:p>
            <a:pPr algn="ctr"/>
            <a:r>
              <a:rPr lang="en-GB" sz="1100" dirty="0"/>
              <a:t>40</a:t>
            </a:r>
          </a:p>
        </p:txBody>
      </p:sp>
      <p:sp>
        <p:nvSpPr>
          <p:cNvPr id="44" name="TextBox 43"/>
          <p:cNvSpPr txBox="1"/>
          <p:nvPr/>
        </p:nvSpPr>
        <p:spPr>
          <a:xfrm>
            <a:off x="7077757" y="4752476"/>
            <a:ext cx="341760" cy="261610"/>
          </a:xfrm>
          <a:prstGeom prst="rect">
            <a:avLst/>
          </a:prstGeom>
          <a:noFill/>
        </p:spPr>
        <p:txBody>
          <a:bodyPr wrap="none" rtlCol="0">
            <a:spAutoFit/>
          </a:bodyPr>
          <a:lstStyle/>
          <a:p>
            <a:pPr algn="ctr"/>
            <a:r>
              <a:rPr lang="en-GB" sz="1100" dirty="0"/>
              <a:t>40</a:t>
            </a:r>
          </a:p>
        </p:txBody>
      </p:sp>
      <p:sp>
        <p:nvSpPr>
          <p:cNvPr id="45" name="TextBox 44"/>
          <p:cNvSpPr txBox="1"/>
          <p:nvPr/>
        </p:nvSpPr>
        <p:spPr>
          <a:xfrm>
            <a:off x="7333360" y="4822745"/>
            <a:ext cx="341760" cy="261610"/>
          </a:xfrm>
          <a:prstGeom prst="rect">
            <a:avLst/>
          </a:prstGeom>
          <a:noFill/>
        </p:spPr>
        <p:txBody>
          <a:bodyPr wrap="none" rtlCol="0">
            <a:spAutoFit/>
          </a:bodyPr>
          <a:lstStyle/>
          <a:p>
            <a:pPr algn="ctr"/>
            <a:r>
              <a:rPr lang="en-GB" sz="1100" dirty="0"/>
              <a:t>80</a:t>
            </a:r>
          </a:p>
        </p:txBody>
      </p:sp>
      <p:sp>
        <p:nvSpPr>
          <p:cNvPr id="46" name="TextBox 45"/>
          <p:cNvSpPr txBox="1"/>
          <p:nvPr/>
        </p:nvSpPr>
        <p:spPr>
          <a:xfrm>
            <a:off x="7588963" y="4920830"/>
            <a:ext cx="341760" cy="261610"/>
          </a:xfrm>
          <a:prstGeom prst="rect">
            <a:avLst/>
          </a:prstGeom>
          <a:noFill/>
        </p:spPr>
        <p:txBody>
          <a:bodyPr wrap="none" rtlCol="0">
            <a:spAutoFit/>
          </a:bodyPr>
          <a:lstStyle/>
          <a:p>
            <a:pPr algn="ctr"/>
            <a:r>
              <a:rPr lang="en-GB" sz="1100" dirty="0"/>
              <a:t>80</a:t>
            </a:r>
          </a:p>
        </p:txBody>
      </p:sp>
      <p:sp>
        <p:nvSpPr>
          <p:cNvPr id="47" name="TextBox 46"/>
          <p:cNvSpPr txBox="1"/>
          <p:nvPr/>
        </p:nvSpPr>
        <p:spPr>
          <a:xfrm>
            <a:off x="7844566" y="5043254"/>
            <a:ext cx="341760" cy="261610"/>
          </a:xfrm>
          <a:prstGeom prst="rect">
            <a:avLst/>
          </a:prstGeom>
          <a:noFill/>
        </p:spPr>
        <p:txBody>
          <a:bodyPr wrap="none" rtlCol="0">
            <a:spAutoFit/>
          </a:bodyPr>
          <a:lstStyle/>
          <a:p>
            <a:pPr algn="ctr"/>
            <a:r>
              <a:rPr lang="en-GB" sz="1100" dirty="0"/>
              <a:t>20</a:t>
            </a:r>
          </a:p>
        </p:txBody>
      </p:sp>
      <p:sp>
        <p:nvSpPr>
          <p:cNvPr id="48" name="TextBox 47"/>
          <p:cNvSpPr txBox="1"/>
          <p:nvPr/>
        </p:nvSpPr>
        <p:spPr>
          <a:xfrm>
            <a:off x="8103646" y="5165678"/>
            <a:ext cx="341760" cy="261610"/>
          </a:xfrm>
          <a:prstGeom prst="rect">
            <a:avLst/>
          </a:prstGeom>
          <a:noFill/>
        </p:spPr>
        <p:txBody>
          <a:bodyPr wrap="none" rtlCol="0">
            <a:spAutoFit/>
          </a:bodyPr>
          <a:lstStyle/>
          <a:p>
            <a:pPr algn="ctr"/>
            <a:r>
              <a:rPr lang="en-GB" sz="1100" dirty="0"/>
              <a:t>20</a:t>
            </a:r>
          </a:p>
        </p:txBody>
      </p:sp>
      <p:sp>
        <p:nvSpPr>
          <p:cNvPr id="49" name="TextBox 48"/>
          <p:cNvSpPr txBox="1"/>
          <p:nvPr/>
        </p:nvSpPr>
        <p:spPr>
          <a:xfrm>
            <a:off x="8362726" y="5722727"/>
            <a:ext cx="341760" cy="261610"/>
          </a:xfrm>
          <a:prstGeom prst="rect">
            <a:avLst/>
          </a:prstGeom>
          <a:noFill/>
        </p:spPr>
        <p:txBody>
          <a:bodyPr wrap="none" rtlCol="0">
            <a:spAutoFit/>
          </a:bodyPr>
          <a:lstStyle/>
          <a:p>
            <a:pPr algn="ctr"/>
            <a:r>
              <a:rPr lang="en-GB" sz="1100" dirty="0"/>
              <a:t>20</a:t>
            </a:r>
          </a:p>
        </p:txBody>
      </p:sp>
      <p:sp>
        <p:nvSpPr>
          <p:cNvPr id="51" name="Right Brace 50"/>
          <p:cNvSpPr/>
          <p:nvPr/>
        </p:nvSpPr>
        <p:spPr>
          <a:xfrm rot="16200000">
            <a:off x="3010306" y="2301614"/>
            <a:ext cx="259080" cy="12676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Right Brace 51"/>
          <p:cNvSpPr/>
          <p:nvPr/>
        </p:nvSpPr>
        <p:spPr>
          <a:xfrm rot="16200000">
            <a:off x="4540979" y="2064951"/>
            <a:ext cx="256355" cy="17382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Right Brace 52"/>
          <p:cNvSpPr/>
          <p:nvPr/>
        </p:nvSpPr>
        <p:spPr>
          <a:xfrm rot="16200000">
            <a:off x="6939279" y="1438615"/>
            <a:ext cx="257035" cy="29915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2950618" y="2534752"/>
            <a:ext cx="468397" cy="338554"/>
          </a:xfrm>
          <a:prstGeom prst="rect">
            <a:avLst/>
          </a:prstGeom>
          <a:noFill/>
        </p:spPr>
        <p:txBody>
          <a:bodyPr wrap="none" rtlCol="0">
            <a:spAutoFit/>
          </a:bodyPr>
          <a:lstStyle/>
          <a:p>
            <a:pPr algn="ctr"/>
            <a:r>
              <a:rPr lang="en-GB" sz="1600" dirty="0"/>
              <a:t>PD</a:t>
            </a:r>
          </a:p>
        </p:txBody>
      </p:sp>
      <p:sp>
        <p:nvSpPr>
          <p:cNvPr id="55" name="TextBox 54"/>
          <p:cNvSpPr txBox="1"/>
          <p:nvPr/>
        </p:nvSpPr>
        <p:spPr>
          <a:xfrm>
            <a:off x="4506017" y="2534752"/>
            <a:ext cx="468397" cy="338554"/>
          </a:xfrm>
          <a:prstGeom prst="rect">
            <a:avLst/>
          </a:prstGeom>
          <a:noFill/>
        </p:spPr>
        <p:txBody>
          <a:bodyPr wrap="none" rtlCol="0">
            <a:spAutoFit/>
          </a:bodyPr>
          <a:lstStyle/>
          <a:p>
            <a:pPr algn="ctr"/>
            <a:r>
              <a:rPr lang="en-GB" sz="1600" dirty="0"/>
              <a:t>SD</a:t>
            </a:r>
          </a:p>
        </p:txBody>
      </p:sp>
      <p:sp>
        <p:nvSpPr>
          <p:cNvPr id="56" name="TextBox 55"/>
          <p:cNvSpPr txBox="1"/>
          <p:nvPr/>
        </p:nvSpPr>
        <p:spPr>
          <a:xfrm>
            <a:off x="6802421" y="2534752"/>
            <a:ext cx="468397" cy="338554"/>
          </a:xfrm>
          <a:prstGeom prst="rect">
            <a:avLst/>
          </a:prstGeom>
          <a:noFill/>
        </p:spPr>
        <p:txBody>
          <a:bodyPr wrap="none" rtlCol="0">
            <a:spAutoFit/>
          </a:bodyPr>
          <a:lstStyle/>
          <a:p>
            <a:pPr algn="ctr"/>
            <a:r>
              <a:rPr lang="en-GB" sz="1600" dirty="0"/>
              <a:t>PR</a:t>
            </a:r>
          </a:p>
        </p:txBody>
      </p:sp>
      <p:cxnSp>
        <p:nvCxnSpPr>
          <p:cNvPr id="58" name="Straight Connector 57"/>
          <p:cNvCxnSpPr/>
          <p:nvPr/>
        </p:nvCxnSpPr>
        <p:spPr>
          <a:xfrm>
            <a:off x="2470487" y="3538294"/>
            <a:ext cx="6120807"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470487" y="4773220"/>
            <a:ext cx="6120807" cy="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348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safety results and conclusions</a:t>
            </a:r>
          </a:p>
        </p:txBody>
      </p:sp>
      <p:sp>
        <p:nvSpPr>
          <p:cNvPr id="4" name="Content Placeholder 1"/>
          <p:cNvSpPr>
            <a:spLocks noGrp="1"/>
          </p:cNvSpPr>
          <p:nvPr>
            <p:ph idx="1"/>
          </p:nvPr>
        </p:nvSpPr>
        <p:spPr/>
        <p:txBody>
          <a:bodyPr/>
          <a:lstStyle/>
          <a:p>
            <a:pPr>
              <a:buFont typeface="Arial" panose="020B0604020202020204" pitchFamily="34" charset="0"/>
              <a:buChar char="•"/>
            </a:pPr>
            <a:r>
              <a:rPr lang="en-GB" sz="1600" b="1" dirty="0"/>
              <a:t>Key safety results</a:t>
            </a:r>
          </a:p>
          <a:p>
            <a:pPr lvl="1"/>
            <a:r>
              <a:rPr lang="en-GB" sz="1600" dirty="0"/>
              <a:t>Adverse events were reported in 48% of patients; serious adverse events in 5% of patients</a:t>
            </a:r>
          </a:p>
          <a:p>
            <a:pPr lvl="1"/>
            <a:r>
              <a:rPr lang="en-GB" sz="1600" dirty="0"/>
              <a:t>Common adverse events included diarrhoea, decreased appetite, nausea/vomiting and rash, and most were CTCAE grade 1</a:t>
            </a:r>
          </a:p>
          <a:p>
            <a:pPr lvl="1"/>
            <a:r>
              <a:rPr lang="en-GB" sz="1600" dirty="0"/>
              <a:t>Few adverse events were Grade 3 or higher (5% overall)</a:t>
            </a:r>
          </a:p>
          <a:p>
            <a:pPr lvl="1"/>
            <a:r>
              <a:rPr lang="en-GB" sz="1600" dirty="0"/>
              <a:t>No dose-limiting toxicities were reported with 20, 40 or 80 mg cohorts (160 mg cohort analysis is in progress)</a:t>
            </a:r>
          </a:p>
          <a:p>
            <a:pPr lvl="1"/>
            <a:r>
              <a:rPr lang="en-GB" sz="1600" dirty="0"/>
              <a:t>No drug-related adverse events leading to discontinuation</a:t>
            </a:r>
          </a:p>
          <a:p>
            <a:pPr lvl="1"/>
            <a:endParaRPr lang="en-GB" sz="1600" dirty="0"/>
          </a:p>
          <a:p>
            <a:r>
              <a:rPr lang="en-GB" sz="1600" b="1" dirty="0"/>
              <a:t>Key conclusions</a:t>
            </a:r>
          </a:p>
          <a:p>
            <a:pPr lvl="1"/>
            <a:r>
              <a:rPr lang="en-GB" sz="1600" dirty="0"/>
              <a:t>AZD9291 shows promising clinical activity and favourable tolerability in patients with NSCLC who have failed treatment with gefitinib or erlotinib</a:t>
            </a:r>
          </a:p>
          <a:p>
            <a:pPr lvl="1"/>
            <a:r>
              <a:rPr lang="en-GB" sz="1600" dirty="0"/>
              <a:t>Efficacy was seen in patients with </a:t>
            </a:r>
            <a:r>
              <a:rPr lang="en-GB" sz="1600" dirty="0" err="1"/>
              <a:t>EGFRm</a:t>
            </a:r>
            <a:r>
              <a:rPr lang="en-GB" sz="1600" dirty="0"/>
              <a:t>+ and T790M+ mutation</a:t>
            </a:r>
          </a:p>
          <a:p>
            <a:pPr lvl="1"/>
            <a:r>
              <a:rPr lang="en-GB" sz="1600" dirty="0"/>
              <a:t>Recruitment to dose escalation and expansion cohorts is </a:t>
            </a:r>
            <a:r>
              <a:rPr lang="en-GB" sz="1600" dirty="0" err="1"/>
              <a:t>ongoing</a:t>
            </a:r>
            <a:endParaRPr lang="en-GB" sz="1600" dirty="0"/>
          </a:p>
        </p:txBody>
      </p:sp>
      <p:sp>
        <p:nvSpPr>
          <p:cNvPr id="5" name="Text Box 4"/>
          <p:cNvSpPr txBox="1">
            <a:spLocks noChangeArrowheads="1"/>
          </p:cNvSpPr>
          <p:nvPr/>
        </p:nvSpPr>
        <p:spPr bwMode="auto">
          <a:xfrm>
            <a:off x="5099021" y="6474897"/>
            <a:ext cx="382431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Ranson</a:t>
            </a:r>
            <a:r>
              <a:rPr lang="en-GB" sz="1200" dirty="0"/>
              <a:t> et al. </a:t>
            </a:r>
            <a:r>
              <a:rPr lang="it-IT" sz="1200" dirty="0"/>
              <a:t>Ann Oncol 24, 2013; (suppl; abstr LBA33)</a:t>
            </a:r>
            <a:endParaRPr lang="en-GB" sz="1200" dirty="0"/>
          </a:p>
        </p:txBody>
      </p:sp>
    </p:spTree>
    <p:extLst>
      <p:ext uri="{BB962C8B-B14F-4D97-AF65-F5344CB8AC3E}">
        <p14:creationId xmlns:p14="http://schemas.microsoft.com/office/powerpoint/2010/main" val="1245886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44: Safety and efficacy analysis of RO5424802/CH5424802 in anaplastic lymphoma kinase (ALK)-positive non-small cell lung cancer (NSCLC) patients who have failed crizotinib in a dose-finding phase I study (AF-002JG, NCT01588028) – </a:t>
            </a:r>
            <a:r>
              <a:rPr lang="en-GB" sz="1800" i="1" dirty="0" err="1"/>
              <a:t>Ou</a:t>
            </a:r>
            <a:r>
              <a:rPr lang="en-GB" sz="1800" i="1" dirty="0"/>
              <a:t> S et al</a:t>
            </a:r>
          </a:p>
        </p:txBody>
      </p:sp>
      <p:sp>
        <p:nvSpPr>
          <p:cNvPr id="5123" name="Rectangle 3"/>
          <p:cNvSpPr>
            <a:spLocks noGrp="1" noChangeArrowheads="1"/>
          </p:cNvSpPr>
          <p:nvPr>
            <p:ph type="body" idx="1"/>
          </p:nvPr>
        </p:nvSpPr>
        <p:spPr/>
        <p:txBody>
          <a:bodyPr/>
          <a:lstStyle/>
          <a:p>
            <a:r>
              <a:rPr lang="en-GB" sz="1400" b="1" dirty="0"/>
              <a:t>Study objective</a:t>
            </a:r>
          </a:p>
          <a:p>
            <a:pPr lvl="1"/>
            <a:r>
              <a:rPr lang="en-GB" sz="1400" dirty="0"/>
              <a:t>To determine recommended dose of RO5424802, a highly selective and potent ALK inhibitor, in ALK+ NSCLC patients refractory to </a:t>
            </a:r>
            <a:r>
              <a:rPr lang="en-GB" sz="1400" dirty="0" err="1"/>
              <a:t>crizotinib</a:t>
            </a:r>
            <a:endParaRPr lang="en-GB" sz="1400" dirty="0"/>
          </a:p>
          <a:p>
            <a:r>
              <a:rPr lang="en-GB" sz="1400" b="1" dirty="0"/>
              <a:t>Study design</a:t>
            </a:r>
          </a:p>
          <a:p>
            <a:pPr lvl="1"/>
            <a:r>
              <a:rPr lang="en-GB" sz="1400" dirty="0"/>
              <a:t>Phase I dose escalation study of RO5424802 300, 460, 600, 760, 900 mg oral bid until progression or lack of clinical benefit</a:t>
            </a:r>
          </a:p>
          <a:p>
            <a:pPr lvl="1"/>
            <a:r>
              <a:rPr lang="en-GB" sz="1400" dirty="0"/>
              <a:t>Patients (n=47) with ALK+ NSCLC, ECOG PS 0–2 and prior progression on crizotinib</a:t>
            </a:r>
          </a:p>
          <a:p>
            <a:pPr lvl="1"/>
            <a:r>
              <a:rPr lang="en-GB" sz="1400" dirty="0"/>
              <a:t>Primary endpoint: to determine the recommended Phase II dose</a:t>
            </a:r>
          </a:p>
          <a:p>
            <a:r>
              <a:rPr lang="en-GB" sz="1400" b="1" dirty="0"/>
              <a:t>Key results</a:t>
            </a:r>
          </a:p>
          <a:p>
            <a:pPr lvl="1"/>
            <a:r>
              <a:rPr lang="en-GB" sz="1400" dirty="0"/>
              <a:t>Patients enrolled in study had median age of 57 </a:t>
            </a:r>
            <a:r>
              <a:rPr lang="en-GB" sz="1400" dirty="0" err="1"/>
              <a:t>yrs</a:t>
            </a:r>
            <a:r>
              <a:rPr lang="en-GB" sz="1400" dirty="0"/>
              <a:t>, 57% were male, 77% were never-smokers</a:t>
            </a:r>
          </a:p>
          <a:p>
            <a:pPr lvl="1"/>
            <a:r>
              <a:rPr lang="en-GB" sz="1400" dirty="0"/>
              <a:t>Two dose limiting toxicities occurred (Grade 3 headache and neutropenia)</a:t>
            </a:r>
          </a:p>
          <a:p>
            <a:pPr lvl="1"/>
            <a:r>
              <a:rPr lang="en-GB" sz="1400" dirty="0"/>
              <a:t>ORR of 54.5% was observed across all doses</a:t>
            </a:r>
          </a:p>
          <a:p>
            <a:pPr lvl="1"/>
            <a:r>
              <a:rPr lang="en-GB" sz="1400" dirty="0"/>
              <a:t>Among 21 of 47 patients with CNS metastasis at baseline, 13 patients achieved PR and 6 achieved SD</a:t>
            </a:r>
          </a:p>
          <a:p>
            <a:pPr lvl="1"/>
            <a:r>
              <a:rPr lang="en-GB" sz="1400" dirty="0"/>
              <a:t>RO5424802 600 mg bid showed best AUC data in PK analysis</a:t>
            </a:r>
          </a:p>
          <a:p>
            <a:r>
              <a:rPr lang="en-GB" sz="1400" b="1" dirty="0"/>
              <a:t>Key conclusions</a:t>
            </a:r>
          </a:p>
          <a:p>
            <a:pPr lvl="1"/>
            <a:r>
              <a:rPr lang="en-GB" sz="1400" dirty="0"/>
              <a:t>RO5424802 showed significant anti-tumour activity both extra- and intra-cranially in crizotinib-refractory patients with ALK+ NSCLC</a:t>
            </a:r>
          </a:p>
          <a:p>
            <a:pPr lvl="1"/>
            <a:r>
              <a:rPr lang="en-GB" sz="1400" dirty="0"/>
              <a:t>The recommended (Phase II) dose of RO5424802 is 600 mg bid based on safety, tolerability, pharmacokinetics, and anti-tumour activity</a:t>
            </a:r>
          </a:p>
          <a:p>
            <a:pPr lvl="1"/>
            <a:endParaRPr lang="en-GB" sz="1400" dirty="0"/>
          </a:p>
          <a:p>
            <a:endParaRPr lang="en-GB" dirty="0"/>
          </a:p>
        </p:txBody>
      </p:sp>
      <p:sp>
        <p:nvSpPr>
          <p:cNvPr id="6" name="Text Box 4"/>
          <p:cNvSpPr txBox="1">
            <a:spLocks noChangeArrowheads="1"/>
          </p:cNvSpPr>
          <p:nvPr/>
        </p:nvSpPr>
        <p:spPr bwMode="auto">
          <a:xfrm>
            <a:off x="5464506" y="6474897"/>
            <a:ext cx="34588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Ou</a:t>
            </a:r>
            <a:r>
              <a:rPr lang="en-GB" sz="1200" dirty="0"/>
              <a:t> et al. </a:t>
            </a:r>
            <a:r>
              <a:rPr lang="it-IT" sz="1200" dirty="0"/>
              <a:t>Ann Oncol 24, 2013; (suppl; abstr LBA44)</a:t>
            </a:r>
            <a:endParaRPr lang="en-GB" sz="1200" dirty="0"/>
          </a:p>
        </p:txBody>
      </p:sp>
    </p:spTree>
    <p:custDataLst>
      <p:tags r:id="rId1"/>
    </p:custDataLst>
    <p:extLst>
      <p:ext uri="{BB962C8B-B14F-4D97-AF65-F5344CB8AC3E}">
        <p14:creationId xmlns:p14="http://schemas.microsoft.com/office/powerpoint/2010/main" val="403905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a:t>3401: Updated results of a first-in-human dose-finding study of the ALK/EGFR inhibitor AP26113 in patients with advanced malignancies – </a:t>
            </a:r>
            <a:r>
              <a:rPr lang="en-GB" sz="2000" i="1" dirty="0" err="1"/>
              <a:t>Camidge</a:t>
            </a:r>
            <a:r>
              <a:rPr lang="en-GB" sz="2000" i="1" dirty="0"/>
              <a:t> DR et al</a:t>
            </a:r>
          </a:p>
        </p:txBody>
      </p:sp>
      <p:sp>
        <p:nvSpPr>
          <p:cNvPr id="5124" name="Text Box 4"/>
          <p:cNvSpPr txBox="1">
            <a:spLocks noChangeArrowheads="1"/>
          </p:cNvSpPr>
          <p:nvPr/>
        </p:nvSpPr>
        <p:spPr bwMode="auto">
          <a:xfrm>
            <a:off x="5134287" y="6474897"/>
            <a:ext cx="37890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Camidge</a:t>
            </a:r>
            <a:r>
              <a:rPr lang="en-GB" sz="1200" dirty="0">
                <a:solidFill>
                  <a:srgbClr val="363636"/>
                </a:solidFill>
              </a:rPr>
              <a:t> et al. </a:t>
            </a:r>
            <a:r>
              <a:rPr lang="it-IT" sz="1200" dirty="0">
                <a:solidFill>
                  <a:srgbClr val="363636"/>
                </a:solidFill>
              </a:rPr>
              <a:t>Ann Oncol 24, 2013; (suppl; abstr 3401)</a:t>
            </a:r>
            <a:endParaRPr lang="en-GB" sz="1200" dirty="0">
              <a:solidFill>
                <a:srgbClr val="363636"/>
              </a:solidFill>
            </a:endParaRPr>
          </a:p>
        </p:txBody>
      </p:sp>
      <p:sp>
        <p:nvSpPr>
          <p:cNvPr id="5125" name="Text Box 5"/>
          <p:cNvSpPr txBox="1">
            <a:spLocks noChangeArrowheads="1"/>
          </p:cNvSpPr>
          <p:nvPr/>
        </p:nvSpPr>
        <p:spPr bwMode="auto">
          <a:xfrm>
            <a:off x="231775" y="6474897"/>
            <a:ext cx="46951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fontAlgn="base">
              <a:spcBef>
                <a:spcPct val="0"/>
              </a:spcBef>
              <a:spcAft>
                <a:spcPct val="0"/>
              </a:spcAft>
            </a:pPr>
            <a:r>
              <a:rPr lang="en-GB" sz="1200" dirty="0">
                <a:solidFill>
                  <a:srgbClr val="363636"/>
                </a:solidFill>
              </a:rPr>
              <a:t>MTD, maximum tolerated dose; RP2D, recommended Phase II dose</a:t>
            </a:r>
          </a:p>
        </p:txBody>
      </p:sp>
      <p:sp>
        <p:nvSpPr>
          <p:cNvPr id="6" name="TextBox 5"/>
          <p:cNvSpPr txBox="1"/>
          <p:nvPr/>
        </p:nvSpPr>
        <p:spPr>
          <a:xfrm>
            <a:off x="228600" y="1235419"/>
            <a:ext cx="8712805" cy="1200329"/>
          </a:xfrm>
          <a:prstGeom prst="rect">
            <a:avLst/>
          </a:prstGeom>
          <a:noFill/>
        </p:spPr>
        <p:txBody>
          <a:bodyPr wrap="square" lIns="0" rIns="0" rtlCol="0">
            <a:spAutoFit/>
          </a:bodyPr>
          <a:lstStyle/>
          <a:p>
            <a:pPr fontAlgn="base">
              <a:lnSpc>
                <a:spcPct val="90000"/>
              </a:lnSpc>
              <a:spcBef>
                <a:spcPct val="0"/>
              </a:spcBef>
              <a:spcAft>
                <a:spcPct val="0"/>
              </a:spcAft>
            </a:pPr>
            <a:r>
              <a:rPr lang="en-GB" sz="1600" dirty="0">
                <a:solidFill>
                  <a:srgbClr val="363636"/>
                </a:solidFill>
              </a:rPr>
              <a:t>Open-label, multicentre, Phase I/II dose-finding study</a:t>
            </a:r>
            <a:br>
              <a:rPr lang="en-GB" sz="1600" dirty="0">
                <a:solidFill>
                  <a:srgbClr val="363636"/>
                </a:solidFill>
              </a:rPr>
            </a:br>
            <a:br>
              <a:rPr lang="en-GB" sz="1600" dirty="0">
                <a:solidFill>
                  <a:srgbClr val="363636"/>
                </a:solidFill>
              </a:rPr>
            </a:br>
            <a:r>
              <a:rPr lang="en-US" sz="1600" dirty="0">
                <a:solidFill>
                  <a:srgbClr val="363636"/>
                </a:solidFill>
              </a:rPr>
              <a:t>Objective: </a:t>
            </a:r>
            <a:r>
              <a:rPr lang="en-GB" sz="1600" dirty="0">
                <a:solidFill>
                  <a:srgbClr val="363636"/>
                </a:solidFill>
              </a:rPr>
              <a:t>To evaluate safety/toxicity and identify appropriate dosing level for AP26113 (a novel ALK/EGFR tyrosine kinase inhibitor) in patients with advanced malignancies (Phase I) and investigate its activity in five different patient cohorts (Phase II) </a:t>
            </a:r>
          </a:p>
        </p:txBody>
      </p:sp>
      <p:sp>
        <p:nvSpPr>
          <p:cNvPr id="4" name="Rounded Rectangle 3"/>
          <p:cNvSpPr/>
          <p:nvPr/>
        </p:nvSpPr>
        <p:spPr>
          <a:xfrm>
            <a:off x="614445" y="3251664"/>
            <a:ext cx="2232248" cy="1328023"/>
          </a:xfrm>
          <a:prstGeom prst="roundRect">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200" b="1" dirty="0">
                <a:solidFill>
                  <a:schemeClr val="bg1"/>
                </a:solidFill>
              </a:rPr>
              <a:t>Dose escalation, </a:t>
            </a:r>
            <a:br>
              <a:rPr lang="en-GB" sz="1200" b="1" dirty="0">
                <a:solidFill>
                  <a:schemeClr val="bg1"/>
                </a:solidFill>
              </a:rPr>
            </a:br>
            <a:r>
              <a:rPr lang="en-GB" sz="1200" b="1" dirty="0">
                <a:solidFill>
                  <a:schemeClr val="bg1"/>
                </a:solidFill>
              </a:rPr>
              <a:t>3+3 design (n=30–60)</a:t>
            </a:r>
          </a:p>
          <a:p>
            <a:pPr algn="ctr"/>
            <a:r>
              <a:rPr lang="en-GB" sz="1200" dirty="0">
                <a:solidFill>
                  <a:schemeClr val="tx2"/>
                </a:solidFill>
                <a:latin typeface="Calibri"/>
              </a:rPr>
              <a:t>Advanced malignancies (all </a:t>
            </a:r>
            <a:r>
              <a:rPr lang="en-GB" sz="1200" dirty="0" err="1">
                <a:solidFill>
                  <a:schemeClr val="tx2"/>
                </a:solidFill>
                <a:latin typeface="Calibri"/>
              </a:rPr>
              <a:t>histologies</a:t>
            </a:r>
            <a:r>
              <a:rPr lang="en-GB" sz="1200" dirty="0">
                <a:solidFill>
                  <a:schemeClr val="tx2"/>
                </a:solidFill>
                <a:latin typeface="Calibri"/>
              </a:rPr>
              <a:t> except leukaemia) until MTD and RP2D established</a:t>
            </a:r>
            <a:endParaRPr lang="en-GB" sz="1200" dirty="0">
              <a:solidFill>
                <a:schemeClr val="tx2"/>
              </a:solidFill>
            </a:endParaRPr>
          </a:p>
        </p:txBody>
      </p:sp>
      <p:sp>
        <p:nvSpPr>
          <p:cNvPr id="13" name="Rounded Rectangle 12"/>
          <p:cNvSpPr/>
          <p:nvPr/>
        </p:nvSpPr>
        <p:spPr>
          <a:xfrm>
            <a:off x="5170000" y="5301639"/>
            <a:ext cx="2232248" cy="919401"/>
          </a:xfrm>
          <a:prstGeom prst="roundRect">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200" b="1" dirty="0">
                <a:solidFill>
                  <a:schemeClr val="bg1"/>
                </a:solidFill>
              </a:rPr>
              <a:t>Cohort 5, NSCLC (n=25)</a:t>
            </a:r>
            <a:endParaRPr lang="en-GB" sz="1200" b="1" dirty="0">
              <a:solidFill>
                <a:schemeClr val="bg1"/>
              </a:solidFill>
              <a:latin typeface="Calibri"/>
            </a:endParaRPr>
          </a:p>
          <a:p>
            <a:pPr algn="ctr"/>
            <a:r>
              <a:rPr lang="en-GB" sz="1200" dirty="0">
                <a:solidFill>
                  <a:schemeClr val="tx2"/>
                </a:solidFill>
                <a:latin typeface="Calibri"/>
              </a:rPr>
              <a:t>ALK+ and naïve or resistant to </a:t>
            </a:r>
            <a:r>
              <a:rPr lang="en-GB" sz="1200" dirty="0" err="1">
                <a:solidFill>
                  <a:schemeClr val="tx2"/>
                </a:solidFill>
                <a:latin typeface="Calibri"/>
              </a:rPr>
              <a:t>crizotinib</a:t>
            </a:r>
            <a:r>
              <a:rPr lang="en-GB" sz="1200" dirty="0">
                <a:solidFill>
                  <a:schemeClr val="tx2"/>
                </a:solidFill>
                <a:latin typeface="Calibri"/>
              </a:rPr>
              <a:t> with active brain metastases</a:t>
            </a:r>
            <a:endParaRPr lang="en-GB" sz="1200" dirty="0">
              <a:solidFill>
                <a:schemeClr val="tx2"/>
              </a:solidFill>
            </a:endParaRPr>
          </a:p>
        </p:txBody>
      </p:sp>
      <p:grpSp>
        <p:nvGrpSpPr>
          <p:cNvPr id="17" name="Group 16"/>
          <p:cNvGrpSpPr/>
          <p:nvPr/>
        </p:nvGrpSpPr>
        <p:grpSpPr>
          <a:xfrm>
            <a:off x="3964779" y="2974919"/>
            <a:ext cx="4642691" cy="1935142"/>
            <a:chOff x="4091705" y="2786656"/>
            <a:chExt cx="4642691" cy="1935142"/>
          </a:xfrm>
        </p:grpSpPr>
        <p:sp>
          <p:nvSpPr>
            <p:cNvPr id="9" name="Rounded Rectangle 8"/>
            <p:cNvSpPr/>
            <p:nvPr/>
          </p:nvSpPr>
          <p:spPr>
            <a:xfrm>
              <a:off x="4091705" y="2786656"/>
              <a:ext cx="2232248" cy="510778"/>
            </a:xfrm>
            <a:prstGeom prst="roundRect">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200" b="1" dirty="0">
                  <a:solidFill>
                    <a:schemeClr val="bg1"/>
                  </a:solidFill>
                </a:rPr>
                <a:t>Cohort 1, NSCLC (n=20)</a:t>
              </a:r>
              <a:endParaRPr lang="en-GB" sz="1200" b="1" dirty="0">
                <a:solidFill>
                  <a:schemeClr val="bg1"/>
                </a:solidFill>
                <a:latin typeface="Calibri"/>
              </a:endParaRPr>
            </a:p>
            <a:p>
              <a:pPr algn="ctr"/>
              <a:r>
                <a:rPr lang="en-GB" sz="1200" dirty="0">
                  <a:solidFill>
                    <a:schemeClr val="tx2"/>
                  </a:solidFill>
                  <a:latin typeface="Calibri"/>
                </a:rPr>
                <a:t>ALK+ and ALK inhibitor </a:t>
              </a:r>
              <a:r>
                <a:rPr lang="en-GB" sz="1200" u="sng" dirty="0">
                  <a:solidFill>
                    <a:schemeClr val="tx2"/>
                  </a:solidFill>
                  <a:latin typeface="Calibri"/>
                </a:rPr>
                <a:t>naive</a:t>
              </a:r>
              <a:endParaRPr lang="en-GB" sz="1200" u="sng" dirty="0">
                <a:solidFill>
                  <a:schemeClr val="tx2"/>
                </a:solidFill>
              </a:endParaRPr>
            </a:p>
          </p:txBody>
        </p:sp>
        <p:sp>
          <p:nvSpPr>
            <p:cNvPr id="10" name="Rounded Rectangle 9"/>
            <p:cNvSpPr/>
            <p:nvPr/>
          </p:nvSpPr>
          <p:spPr>
            <a:xfrm>
              <a:off x="6502148" y="2786656"/>
              <a:ext cx="2232248" cy="510778"/>
            </a:xfrm>
            <a:prstGeom prst="roundRect">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200" b="1" dirty="0">
                  <a:solidFill>
                    <a:schemeClr val="bg1"/>
                  </a:solidFill>
                </a:rPr>
                <a:t>Cohort 2, NSCLC (n=20)</a:t>
              </a:r>
              <a:endParaRPr lang="en-GB" sz="1200" b="1" dirty="0">
                <a:solidFill>
                  <a:schemeClr val="bg1"/>
                </a:solidFill>
                <a:latin typeface="Calibri"/>
              </a:endParaRPr>
            </a:p>
            <a:p>
              <a:pPr algn="ctr"/>
              <a:r>
                <a:rPr lang="en-GB" sz="1200" dirty="0">
                  <a:solidFill>
                    <a:schemeClr val="tx2"/>
                  </a:solidFill>
                  <a:latin typeface="Calibri"/>
                </a:rPr>
                <a:t>ALK+ and </a:t>
              </a:r>
              <a:r>
                <a:rPr lang="en-GB" sz="1200" dirty="0" err="1">
                  <a:solidFill>
                    <a:schemeClr val="tx2"/>
                  </a:solidFill>
                  <a:latin typeface="Calibri"/>
                </a:rPr>
                <a:t>crizotinib</a:t>
              </a:r>
              <a:r>
                <a:rPr lang="en-GB" sz="1200" dirty="0">
                  <a:solidFill>
                    <a:schemeClr val="tx2"/>
                  </a:solidFill>
                  <a:latin typeface="Calibri"/>
                </a:rPr>
                <a:t>-resistant</a:t>
              </a:r>
              <a:endParaRPr lang="en-GB" sz="1200" u="sng" dirty="0">
                <a:solidFill>
                  <a:schemeClr val="tx2"/>
                </a:solidFill>
              </a:endParaRPr>
            </a:p>
          </p:txBody>
        </p:sp>
        <p:sp>
          <p:nvSpPr>
            <p:cNvPr id="11" name="Rounded Rectangle 10"/>
            <p:cNvSpPr/>
            <p:nvPr/>
          </p:nvSpPr>
          <p:spPr>
            <a:xfrm>
              <a:off x="4091705" y="3598086"/>
              <a:ext cx="2232248" cy="715089"/>
            </a:xfrm>
            <a:prstGeom prst="roundRect">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200" b="1" dirty="0">
                  <a:solidFill>
                    <a:schemeClr val="bg1"/>
                  </a:solidFill>
                </a:rPr>
                <a:t>Cohort 3, NSCLC (n=20)</a:t>
              </a:r>
              <a:endParaRPr lang="en-GB" sz="1200" b="1" dirty="0">
                <a:solidFill>
                  <a:schemeClr val="bg1"/>
                </a:solidFill>
                <a:latin typeface="Calibri"/>
              </a:endParaRPr>
            </a:p>
            <a:p>
              <a:pPr algn="ctr"/>
              <a:r>
                <a:rPr lang="en-GB" sz="1200" dirty="0">
                  <a:solidFill>
                    <a:schemeClr val="tx2"/>
                  </a:solidFill>
                  <a:latin typeface="Calibri"/>
                </a:rPr>
                <a:t>Documented T790M and resistant to 1 prior EGFR TKI</a:t>
              </a:r>
              <a:endParaRPr lang="en-GB" sz="1200" u="sng" dirty="0">
                <a:solidFill>
                  <a:schemeClr val="tx2"/>
                </a:solidFill>
              </a:endParaRPr>
            </a:p>
          </p:txBody>
        </p:sp>
        <p:sp>
          <p:nvSpPr>
            <p:cNvPr id="12" name="Rounded Rectangle 11"/>
            <p:cNvSpPr/>
            <p:nvPr/>
          </p:nvSpPr>
          <p:spPr>
            <a:xfrm>
              <a:off x="6502148" y="3598086"/>
              <a:ext cx="2232248" cy="1123712"/>
            </a:xfrm>
            <a:prstGeom prst="roundRect">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200" b="1" dirty="0">
                  <a:solidFill>
                    <a:schemeClr val="bg1"/>
                  </a:solidFill>
                </a:rPr>
                <a:t>Cohort 4, NSCLC (n=20)</a:t>
              </a:r>
              <a:endParaRPr lang="en-GB" sz="1200" b="1" dirty="0">
                <a:solidFill>
                  <a:schemeClr val="bg1"/>
                </a:solidFill>
                <a:latin typeface="Calibri"/>
              </a:endParaRPr>
            </a:p>
            <a:p>
              <a:pPr algn="ctr"/>
              <a:r>
                <a:rPr lang="en-GB" sz="1200" dirty="0">
                  <a:solidFill>
                    <a:schemeClr val="tx2"/>
                  </a:solidFill>
                  <a:latin typeface="Calibri"/>
                </a:rPr>
                <a:t>Other cancers with AP26113 targets (e.g. ALK, ROS1, EGFR ineligible for Cohort 3 </a:t>
              </a:r>
              <a:br>
                <a:rPr lang="en-GB" sz="1200" dirty="0">
                  <a:solidFill>
                    <a:schemeClr val="tx2"/>
                  </a:solidFill>
                  <a:latin typeface="Calibri"/>
                </a:rPr>
              </a:br>
              <a:r>
                <a:rPr lang="en-GB" sz="1200" dirty="0">
                  <a:solidFill>
                    <a:schemeClr val="tx2"/>
                  </a:solidFill>
                  <a:latin typeface="Calibri"/>
                </a:rPr>
                <a:t>and others)</a:t>
              </a:r>
              <a:endParaRPr lang="en-GB" sz="1200" u="sng" dirty="0">
                <a:solidFill>
                  <a:schemeClr val="tx2"/>
                </a:solidFill>
              </a:endParaRPr>
            </a:p>
          </p:txBody>
        </p:sp>
      </p:grpSp>
      <p:sp>
        <p:nvSpPr>
          <p:cNvPr id="5" name="Rounded Rectangle 4"/>
          <p:cNvSpPr/>
          <p:nvPr/>
        </p:nvSpPr>
        <p:spPr>
          <a:xfrm>
            <a:off x="3776602" y="2767628"/>
            <a:ext cx="5040560" cy="2304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3776602" y="5221279"/>
            <a:ext cx="5040560" cy="10801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3123026" y="3638828"/>
            <a:ext cx="642817" cy="561856"/>
          </a:xfrm>
          <a:prstGeom prst="righ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338111" y="3111713"/>
            <a:ext cx="2784916" cy="16079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574640" y="5468951"/>
            <a:ext cx="1096774" cy="584775"/>
          </a:xfrm>
          <a:prstGeom prst="rect">
            <a:avLst/>
          </a:prstGeom>
          <a:noFill/>
        </p:spPr>
        <p:txBody>
          <a:bodyPr wrap="none" rtlCol="0">
            <a:spAutoFit/>
          </a:bodyPr>
          <a:lstStyle/>
          <a:p>
            <a:pPr algn="ctr"/>
            <a:r>
              <a:rPr lang="en-GB" sz="1600" b="1" dirty="0">
                <a:solidFill>
                  <a:schemeClr val="bg1"/>
                </a:solidFill>
              </a:rPr>
              <a:t>Added</a:t>
            </a:r>
          </a:p>
          <a:p>
            <a:pPr algn="ctr"/>
            <a:r>
              <a:rPr lang="en-GB" sz="1600" b="1" dirty="0">
                <a:solidFill>
                  <a:schemeClr val="bg1"/>
                </a:solidFill>
              </a:rPr>
              <a:t>May 2013</a:t>
            </a:r>
          </a:p>
        </p:txBody>
      </p:sp>
      <p:sp>
        <p:nvSpPr>
          <p:cNvPr id="22" name="TextBox 21"/>
          <p:cNvSpPr txBox="1"/>
          <p:nvPr/>
        </p:nvSpPr>
        <p:spPr>
          <a:xfrm>
            <a:off x="1251112" y="2425122"/>
            <a:ext cx="958917" cy="338554"/>
          </a:xfrm>
          <a:prstGeom prst="rect">
            <a:avLst/>
          </a:prstGeom>
          <a:noFill/>
        </p:spPr>
        <p:txBody>
          <a:bodyPr wrap="none" rtlCol="0">
            <a:spAutoFit/>
          </a:bodyPr>
          <a:lstStyle/>
          <a:p>
            <a:pPr algn="ctr"/>
            <a:r>
              <a:rPr lang="en-GB" sz="1600" b="1" dirty="0">
                <a:solidFill>
                  <a:schemeClr val="bg1"/>
                </a:solidFill>
              </a:rPr>
              <a:t>Phase 1</a:t>
            </a:r>
          </a:p>
        </p:txBody>
      </p:sp>
      <p:sp>
        <p:nvSpPr>
          <p:cNvPr id="23" name="TextBox 22"/>
          <p:cNvSpPr txBox="1"/>
          <p:nvPr/>
        </p:nvSpPr>
        <p:spPr>
          <a:xfrm>
            <a:off x="5806666" y="2425122"/>
            <a:ext cx="958917" cy="338554"/>
          </a:xfrm>
          <a:prstGeom prst="rect">
            <a:avLst/>
          </a:prstGeom>
          <a:noFill/>
        </p:spPr>
        <p:txBody>
          <a:bodyPr wrap="none" rtlCol="0">
            <a:spAutoFit/>
          </a:bodyPr>
          <a:lstStyle/>
          <a:p>
            <a:pPr algn="ctr"/>
            <a:r>
              <a:rPr lang="en-GB" sz="1600" b="1" dirty="0">
                <a:solidFill>
                  <a:schemeClr val="bg1"/>
                </a:solidFill>
              </a:rPr>
              <a:t>Phase 2</a:t>
            </a:r>
          </a:p>
        </p:txBody>
      </p:sp>
    </p:spTree>
    <p:custDataLst>
      <p:tags r:id="rId1"/>
    </p:custDataLst>
    <p:extLst>
      <p:ext uri="{BB962C8B-B14F-4D97-AF65-F5344CB8AC3E}">
        <p14:creationId xmlns:p14="http://schemas.microsoft.com/office/powerpoint/2010/main" val="27241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Safety: Grades ≥3 treatment-emergent AEs</a:t>
            </a:r>
          </a:p>
        </p:txBody>
      </p:sp>
      <p:sp>
        <p:nvSpPr>
          <p:cNvPr id="2" name="Content Placeholder 1"/>
          <p:cNvSpPr>
            <a:spLocks noGrp="1"/>
          </p:cNvSpPr>
          <p:nvPr>
            <p:ph sz="half" idx="1"/>
          </p:nvPr>
        </p:nvSpPr>
        <p:spPr>
          <a:xfrm>
            <a:off x="228600" y="1295400"/>
            <a:ext cx="8694738" cy="914400"/>
          </a:xfrm>
        </p:spPr>
        <p:txBody>
          <a:bodyPr/>
          <a:lstStyle/>
          <a:p>
            <a:pPr>
              <a:spcBef>
                <a:spcPts val="0"/>
              </a:spcBef>
            </a:pPr>
            <a:r>
              <a:rPr lang="en-GB" sz="1400" b="1" dirty="0"/>
              <a:t>Key results</a:t>
            </a:r>
          </a:p>
          <a:p>
            <a:pPr lvl="1">
              <a:spcBef>
                <a:spcPts val="0"/>
              </a:spcBef>
            </a:pPr>
            <a:r>
              <a:rPr lang="en-GB" sz="1400" dirty="0"/>
              <a:t>91 patients were enrolled (median age 57 </a:t>
            </a:r>
            <a:r>
              <a:rPr lang="en-GB" sz="1400" dirty="0" err="1"/>
              <a:t>yrs</a:t>
            </a:r>
            <a:r>
              <a:rPr lang="en-GB" sz="1400" dirty="0"/>
              <a:t>, 40% male, 91% with NSCLC) </a:t>
            </a:r>
          </a:p>
          <a:p>
            <a:pPr lvl="1">
              <a:spcBef>
                <a:spcPts val="0"/>
              </a:spcBef>
            </a:pPr>
            <a:r>
              <a:rPr lang="en-GB" sz="1400" dirty="0"/>
              <a:t>180 mg once daily determined as recommended Phase II dose</a:t>
            </a:r>
          </a:p>
          <a:p>
            <a:pPr lvl="1">
              <a:spcBef>
                <a:spcPts val="0"/>
              </a:spcBef>
            </a:pPr>
            <a:r>
              <a:rPr lang="en-GB" sz="1400" dirty="0"/>
              <a:t>Treatment-related Grade ≥3 AEs in ≥ 2 patients were: dyspnoea (4%), fatigue (3%), diarrhoea (2%), hypoxia (2%) and pneumonitis (2%) (table) </a:t>
            </a:r>
          </a:p>
        </p:txBody>
      </p:sp>
      <p:sp>
        <p:nvSpPr>
          <p:cNvPr id="6" name="Text Box 4"/>
          <p:cNvSpPr txBox="1">
            <a:spLocks noChangeArrowheads="1"/>
          </p:cNvSpPr>
          <p:nvPr/>
        </p:nvSpPr>
        <p:spPr bwMode="auto">
          <a:xfrm>
            <a:off x="5134287" y="6474897"/>
            <a:ext cx="37890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Camidge</a:t>
            </a:r>
            <a:r>
              <a:rPr lang="en-GB" sz="1200" dirty="0">
                <a:solidFill>
                  <a:srgbClr val="363636"/>
                </a:solidFill>
              </a:rPr>
              <a:t> et al. </a:t>
            </a:r>
            <a:r>
              <a:rPr lang="it-IT" sz="1200" dirty="0">
                <a:solidFill>
                  <a:srgbClr val="363636"/>
                </a:solidFill>
              </a:rPr>
              <a:t>Ann Oncol 24, 2013; (suppl; abstr 3401)</a:t>
            </a:r>
            <a:endParaRPr lang="en-GB" sz="1200" dirty="0">
              <a:solidFill>
                <a:srgbClr val="363636"/>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43795749"/>
              </p:ext>
            </p:extLst>
          </p:nvPr>
        </p:nvGraphicFramePr>
        <p:xfrm>
          <a:off x="314942" y="2492084"/>
          <a:ext cx="8608396" cy="2759031"/>
        </p:xfrm>
        <a:graphic>
          <a:graphicData uri="http://schemas.openxmlformats.org/drawingml/2006/table">
            <a:tbl>
              <a:tblPr firstRow="1" bandRow="1">
                <a:tableStyleId>{5C22544A-7EE6-4342-B048-85BDC9FD1C3A}</a:tableStyleId>
              </a:tblPr>
              <a:tblGrid>
                <a:gridCol w="1620652">
                  <a:extLst>
                    <a:ext uri="{9D8B030D-6E8A-4147-A177-3AD203B41FA5}">
                      <a16:colId xmlns:a16="http://schemas.microsoft.com/office/drawing/2014/main" val="20000"/>
                    </a:ext>
                  </a:extLst>
                </a:gridCol>
                <a:gridCol w="1017995">
                  <a:extLst>
                    <a:ext uri="{9D8B030D-6E8A-4147-A177-3AD203B41FA5}">
                      <a16:colId xmlns:a16="http://schemas.microsoft.com/office/drawing/2014/main" val="20001"/>
                    </a:ext>
                  </a:extLst>
                </a:gridCol>
                <a:gridCol w="744527">
                  <a:extLst>
                    <a:ext uri="{9D8B030D-6E8A-4147-A177-3AD203B41FA5}">
                      <a16:colId xmlns:a16="http://schemas.microsoft.com/office/drawing/2014/main" val="20002"/>
                    </a:ext>
                  </a:extLst>
                </a:gridCol>
                <a:gridCol w="1001726">
                  <a:extLst>
                    <a:ext uri="{9D8B030D-6E8A-4147-A177-3AD203B41FA5}">
                      <a16:colId xmlns:a16="http://schemas.microsoft.com/office/drawing/2014/main" val="20003"/>
                    </a:ext>
                  </a:extLst>
                </a:gridCol>
                <a:gridCol w="1082948">
                  <a:extLst>
                    <a:ext uri="{9D8B030D-6E8A-4147-A177-3AD203B41FA5}">
                      <a16:colId xmlns:a16="http://schemas.microsoft.com/office/drawing/2014/main" val="20004"/>
                    </a:ext>
                  </a:extLst>
                </a:gridCol>
                <a:gridCol w="1001726">
                  <a:extLst>
                    <a:ext uri="{9D8B030D-6E8A-4147-A177-3AD203B41FA5}">
                      <a16:colId xmlns:a16="http://schemas.microsoft.com/office/drawing/2014/main" val="20005"/>
                    </a:ext>
                  </a:extLst>
                </a:gridCol>
                <a:gridCol w="879895">
                  <a:extLst>
                    <a:ext uri="{9D8B030D-6E8A-4147-A177-3AD203B41FA5}">
                      <a16:colId xmlns:a16="http://schemas.microsoft.com/office/drawing/2014/main" val="20006"/>
                    </a:ext>
                  </a:extLst>
                </a:gridCol>
                <a:gridCol w="1258927">
                  <a:extLst>
                    <a:ext uri="{9D8B030D-6E8A-4147-A177-3AD203B41FA5}">
                      <a16:colId xmlns:a16="http://schemas.microsoft.com/office/drawing/2014/main" val="20007"/>
                    </a:ext>
                  </a:extLst>
                </a:gridCol>
              </a:tblGrid>
              <a:tr h="431811">
                <a:tc>
                  <a:txBody>
                    <a:bodyPr/>
                    <a:lstStyle/>
                    <a:p>
                      <a:pPr algn="l"/>
                      <a:r>
                        <a:rPr lang="en-GB" sz="1200" dirty="0">
                          <a:solidFill>
                            <a:schemeClr val="bg1"/>
                          </a:solidFill>
                        </a:rPr>
                        <a:t>Preferred</a:t>
                      </a:r>
                      <a:r>
                        <a:rPr lang="en-GB" sz="1200" baseline="0" dirty="0">
                          <a:solidFill>
                            <a:schemeClr val="bg1"/>
                          </a:solidFill>
                        </a:rPr>
                        <a:t> term </a:t>
                      </a:r>
                      <a:br>
                        <a:rPr lang="en-GB" sz="1200" baseline="0" dirty="0">
                          <a:solidFill>
                            <a:schemeClr val="bg1"/>
                          </a:solidFill>
                        </a:rPr>
                      </a:br>
                      <a:r>
                        <a:rPr lang="en-GB" sz="1200" baseline="0" dirty="0">
                          <a:solidFill>
                            <a:schemeClr val="bg1"/>
                          </a:solidFill>
                        </a:rPr>
                        <a:t>(≥2 patients)</a:t>
                      </a:r>
                      <a:endParaRPr lang="en-GB" sz="1200" dirty="0">
                        <a:solidFill>
                          <a:schemeClr val="bg1"/>
                        </a:solidFill>
                      </a:endParaRPr>
                    </a:p>
                  </a:txBody>
                  <a:tcPr marL="36000" marR="36000" marT="36000" marB="36000" anchor="b">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bg1"/>
                          </a:solidFill>
                        </a:rPr>
                        <a:t>30, 60 mg</a:t>
                      </a:r>
                    </a:p>
                    <a:p>
                      <a:pPr algn="ctr"/>
                      <a:r>
                        <a:rPr lang="en-GB" sz="1200" dirty="0">
                          <a:solidFill>
                            <a:schemeClr val="bg1"/>
                          </a:solidFill>
                        </a:rPr>
                        <a:t>(n=6)</a:t>
                      </a:r>
                    </a:p>
                  </a:txBody>
                  <a:tcPr marL="36000" marR="36000" marT="36000" marB="36000" anchor="b">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bg1"/>
                          </a:solidFill>
                        </a:rPr>
                        <a:t>90 mg</a:t>
                      </a:r>
                    </a:p>
                    <a:p>
                      <a:pPr algn="ctr"/>
                      <a:r>
                        <a:rPr lang="en-GB" sz="1200" dirty="0">
                          <a:solidFill>
                            <a:schemeClr val="bg1"/>
                          </a:solidFill>
                        </a:rPr>
                        <a:t>(n=8)</a:t>
                      </a:r>
                    </a:p>
                  </a:txBody>
                  <a:tcPr marL="36000" marR="36000" marT="36000" marB="36000" anchor="b">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bg1"/>
                          </a:solidFill>
                        </a:rPr>
                        <a:t>120 mg</a:t>
                      </a:r>
                    </a:p>
                    <a:p>
                      <a:pPr algn="ctr"/>
                      <a:r>
                        <a:rPr lang="en-GB" sz="1200" dirty="0">
                          <a:solidFill>
                            <a:schemeClr val="bg1"/>
                          </a:solidFill>
                        </a:rPr>
                        <a:t>(n=18)</a:t>
                      </a:r>
                    </a:p>
                  </a:txBody>
                  <a:tcPr marL="36000" marR="36000" marT="36000" marB="36000" anchor="b">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bg1"/>
                          </a:solidFill>
                        </a:rPr>
                        <a:t>180 mg*</a:t>
                      </a:r>
                    </a:p>
                    <a:p>
                      <a:pPr algn="ctr"/>
                      <a:r>
                        <a:rPr lang="en-GB" sz="1200" dirty="0">
                          <a:solidFill>
                            <a:schemeClr val="bg1"/>
                          </a:solidFill>
                        </a:rPr>
                        <a:t>(n=45)</a:t>
                      </a:r>
                    </a:p>
                  </a:txBody>
                  <a:tcPr marL="36000" marR="36000" marT="36000" marB="36000" anchor="b">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bg1"/>
                          </a:solidFill>
                        </a:rPr>
                        <a:t>240</a:t>
                      </a:r>
                      <a:r>
                        <a:rPr lang="en-GB" sz="1200" baseline="0" dirty="0">
                          <a:solidFill>
                            <a:schemeClr val="bg1"/>
                          </a:solidFill>
                        </a:rPr>
                        <a:t> mg</a:t>
                      </a:r>
                    </a:p>
                    <a:p>
                      <a:pPr algn="ctr"/>
                      <a:r>
                        <a:rPr lang="en-GB" sz="1200" baseline="0" dirty="0">
                          <a:solidFill>
                            <a:schemeClr val="bg1"/>
                          </a:solidFill>
                        </a:rPr>
                        <a:t>(n=12)</a:t>
                      </a:r>
                      <a:endParaRPr lang="en-GB" sz="1200" dirty="0">
                        <a:solidFill>
                          <a:schemeClr val="bg1"/>
                        </a:solidFill>
                      </a:endParaRPr>
                    </a:p>
                  </a:txBody>
                  <a:tcPr marL="36000" marR="36000" marT="36000" marB="36000" anchor="b">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bg1"/>
                          </a:solidFill>
                        </a:rPr>
                        <a:t>300 mg</a:t>
                      </a:r>
                    </a:p>
                    <a:p>
                      <a:pPr algn="ctr"/>
                      <a:r>
                        <a:rPr lang="en-GB" sz="1200" dirty="0">
                          <a:solidFill>
                            <a:schemeClr val="bg1"/>
                          </a:solidFill>
                        </a:rPr>
                        <a:t>(n=2)</a:t>
                      </a:r>
                    </a:p>
                  </a:txBody>
                  <a:tcPr marL="36000" marR="36000" marT="36000" marB="36000" anchor="b">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bg1"/>
                          </a:solidFill>
                        </a:rPr>
                        <a:t>Total</a:t>
                      </a:r>
                    </a:p>
                    <a:p>
                      <a:pPr algn="ctr"/>
                      <a:r>
                        <a:rPr lang="en-GB" sz="1200" dirty="0">
                          <a:solidFill>
                            <a:schemeClr val="bg1"/>
                          </a:solidFill>
                        </a:rPr>
                        <a:t>(n=91)</a:t>
                      </a:r>
                    </a:p>
                  </a:txBody>
                  <a:tcPr marL="36000" marR="36000" marT="36000" marB="36000" anchor="b">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7919">
                <a:tc>
                  <a:txBody>
                    <a:bodyPr/>
                    <a:lstStyle/>
                    <a:p>
                      <a:pPr algn="l"/>
                      <a:r>
                        <a:rPr lang="en-GB" sz="1200" dirty="0" err="1">
                          <a:solidFill>
                            <a:schemeClr val="bg1"/>
                          </a:solidFill>
                        </a:rPr>
                        <a:t>Dyspnea</a:t>
                      </a:r>
                      <a:endParaRPr lang="en-GB" sz="1200" dirty="0">
                        <a:solidFill>
                          <a:schemeClr val="bg1"/>
                        </a:solidFill>
                      </a:endParaRPr>
                    </a:p>
                  </a:txBody>
                  <a:tcPr marL="36000" marR="36000" marT="36000" marB="36000">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 (6)</a:t>
                      </a:r>
                    </a:p>
                  </a:txBody>
                  <a:tcPr marL="36000" marR="36000" marT="36000" marB="36000">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 (2)</a:t>
                      </a:r>
                    </a:p>
                  </a:txBody>
                  <a:tcPr marL="36000" marR="36000" marT="36000" marB="36000">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 (8)</a:t>
                      </a:r>
                    </a:p>
                  </a:txBody>
                  <a:tcPr marL="36000" marR="36000" marT="36000" marB="36000">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 (50)</a:t>
                      </a:r>
                    </a:p>
                  </a:txBody>
                  <a:tcPr marL="36000" marR="36000" marT="36000" marB="36000">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4 (4)</a:t>
                      </a:r>
                    </a:p>
                  </a:txBody>
                  <a:tcPr marL="36000" marR="36000" marT="36000" marB="36000">
                    <a:lnL w="12700" cmpd="sng">
                      <a:noFill/>
                    </a:lnL>
                    <a:lnR w="12700" cmpd="sng">
                      <a:noFill/>
                    </a:lnR>
                    <a:lnT w="19050" cap="flat" cmpd="sng" algn="ctr">
                      <a:solidFill>
                        <a:schemeClr val="bg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7919">
                <a:tc>
                  <a:txBody>
                    <a:bodyPr/>
                    <a:lstStyle/>
                    <a:p>
                      <a:pPr algn="l"/>
                      <a:r>
                        <a:rPr lang="en-GB" sz="1200" dirty="0">
                          <a:solidFill>
                            <a:schemeClr val="bg1"/>
                          </a:solidFill>
                        </a:rPr>
                        <a:t>Fatigue</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 (17)</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1 (2)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2 (17)</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4 (4)</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7919">
                <a:tc>
                  <a:txBody>
                    <a:bodyPr/>
                    <a:lstStyle/>
                    <a:p>
                      <a:pPr algn="l"/>
                      <a:r>
                        <a:rPr lang="en-GB" sz="1200" dirty="0">
                          <a:solidFill>
                            <a:schemeClr val="bg1"/>
                          </a:solidFill>
                        </a:rPr>
                        <a:t>Pneumonia</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3 (17)</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1 (2)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4 (4)</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7919">
                <a:tc>
                  <a:txBody>
                    <a:bodyPr/>
                    <a:lstStyle/>
                    <a:p>
                      <a:pPr algn="l"/>
                      <a:r>
                        <a:rPr lang="en-GB" sz="1200" dirty="0">
                          <a:solidFill>
                            <a:schemeClr val="bg1"/>
                          </a:solidFill>
                        </a:rPr>
                        <a:t>Hypoxia</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1 (2)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 (8)</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 (50)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3 (3)</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7919">
                <a:tc>
                  <a:txBody>
                    <a:bodyPr/>
                    <a:lstStyle/>
                    <a:p>
                      <a:pPr algn="l"/>
                      <a:r>
                        <a:rPr lang="en-GB" sz="1200" dirty="0">
                          <a:solidFill>
                            <a:schemeClr val="bg1"/>
                          </a:solidFill>
                        </a:rPr>
                        <a:t>Lung infection</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 (6)</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1 (2)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2 (2)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7919">
                <a:tc>
                  <a:txBody>
                    <a:bodyPr/>
                    <a:lstStyle/>
                    <a:p>
                      <a:pPr algn="l"/>
                      <a:r>
                        <a:rPr lang="en-GB" sz="1200" dirty="0">
                          <a:solidFill>
                            <a:schemeClr val="bg1"/>
                          </a:solidFill>
                        </a:rPr>
                        <a:t>Pneumonitis</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 (6)</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1 (2)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2 (2)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7919">
                <a:tc>
                  <a:txBody>
                    <a:bodyPr/>
                    <a:lstStyle/>
                    <a:p>
                      <a:pPr algn="l"/>
                      <a:r>
                        <a:rPr lang="en-GB" sz="1200" dirty="0">
                          <a:solidFill>
                            <a:schemeClr val="bg1"/>
                          </a:solidFill>
                        </a:rPr>
                        <a:t>Lipase increased</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 (6)</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2 (17)</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3 (3)</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7919">
                <a:tc>
                  <a:txBody>
                    <a:bodyPr/>
                    <a:lstStyle/>
                    <a:p>
                      <a:pPr algn="l"/>
                      <a:r>
                        <a:rPr lang="en-GB" sz="1200" dirty="0">
                          <a:solidFill>
                            <a:schemeClr val="bg1"/>
                          </a:solidFill>
                        </a:rPr>
                        <a:t>Diarrhoea</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2 (17)</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2 (2)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7919">
                <a:tc>
                  <a:txBody>
                    <a:bodyPr/>
                    <a:lstStyle/>
                    <a:p>
                      <a:pPr algn="l"/>
                      <a:r>
                        <a:rPr lang="en-GB" sz="1200" dirty="0" err="1">
                          <a:solidFill>
                            <a:schemeClr val="bg1"/>
                          </a:solidFill>
                        </a:rPr>
                        <a:t>Hyponatraemia</a:t>
                      </a:r>
                      <a:endParaRPr lang="en-GB" sz="1200" dirty="0">
                        <a:solidFill>
                          <a:schemeClr val="bg1"/>
                        </a:solidFill>
                      </a:endParaRPr>
                    </a:p>
                  </a:txBody>
                  <a:tcPr marL="36000" marR="36000" marT="36000" marB="36000">
                    <a:lnL w="12700" cmpd="sng">
                      <a:noFill/>
                    </a:lnL>
                    <a:lnR w="12700" cmpd="sng">
                      <a:noFill/>
                    </a:lnR>
                    <a:lnT w="12700" cmpd="sng">
                      <a:noFill/>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bg1"/>
                          </a:solidFill>
                        </a:rPr>
                        <a:t>1 (13)</a:t>
                      </a:r>
                    </a:p>
                  </a:txBody>
                  <a:tcPr marL="36000" marR="36000" marT="36000" marB="36000">
                    <a:lnL w="12700" cmpd="sng">
                      <a:noFill/>
                    </a:lnL>
                    <a:lnR w="12700" cmpd="sng">
                      <a:noFill/>
                    </a:lnR>
                    <a:lnT w="12700" cmpd="sng">
                      <a:noFill/>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bg1"/>
                          </a:solidFill>
                        </a:rPr>
                        <a:t>1 (8)</a:t>
                      </a:r>
                    </a:p>
                  </a:txBody>
                  <a:tcPr marL="36000" marR="36000" marT="36000" marB="36000">
                    <a:lnL w="12700" cmpd="sng">
                      <a:noFill/>
                    </a:lnL>
                    <a:lnR w="12700" cmpd="sng">
                      <a:noFill/>
                    </a:lnR>
                    <a:lnT w="12700" cmpd="sng">
                      <a:noFill/>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bg1"/>
                          </a:solidFill>
                        </a:rPr>
                        <a:t>0</a:t>
                      </a:r>
                    </a:p>
                  </a:txBody>
                  <a:tcPr marL="36000" marR="36000" marT="36000" marB="36000">
                    <a:lnL w="12700" cmpd="sng">
                      <a:noFill/>
                    </a:lnL>
                    <a:lnR w="12700" cmpd="sng">
                      <a:noFill/>
                    </a:lnR>
                    <a:lnT w="12700" cmpd="sng">
                      <a:noFill/>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2 (2)</a:t>
                      </a:r>
                    </a:p>
                  </a:txBody>
                  <a:tcPr marL="36000" marR="36000" marT="36000" marB="36000">
                    <a:lnL w="12700" cmpd="sng">
                      <a:noFill/>
                    </a:lnL>
                    <a:lnR w="12700" cmpd="sng">
                      <a:noFill/>
                    </a:lnR>
                    <a:lnT w="12700" cmpd="sng">
                      <a:noFill/>
                    </a:lnT>
                    <a:lnB w="1905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1" name="TextBox 10"/>
          <p:cNvSpPr txBox="1"/>
          <p:nvPr/>
        </p:nvSpPr>
        <p:spPr>
          <a:xfrm>
            <a:off x="205264" y="6474897"/>
            <a:ext cx="3302186" cy="184666"/>
          </a:xfrm>
          <a:prstGeom prst="rect">
            <a:avLst/>
          </a:prstGeom>
          <a:noFill/>
        </p:spPr>
        <p:txBody>
          <a:bodyPr wrap="none" lIns="0" tIns="0" rIns="0" bIns="0" rtlCol="0">
            <a:spAutoFit/>
          </a:bodyPr>
          <a:lstStyle/>
          <a:p>
            <a:r>
              <a:rPr lang="en-GB" sz="1200" dirty="0"/>
              <a:t>*Preferred terms ranked by incidence at 180 mg</a:t>
            </a:r>
          </a:p>
        </p:txBody>
      </p:sp>
      <p:sp>
        <p:nvSpPr>
          <p:cNvPr id="18" name="Rounded Rectangle 17"/>
          <p:cNvSpPr/>
          <p:nvPr/>
        </p:nvSpPr>
        <p:spPr>
          <a:xfrm>
            <a:off x="3875964" y="2944984"/>
            <a:ext cx="4776718" cy="2392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3875964" y="3447907"/>
            <a:ext cx="4776718" cy="1038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28600" y="5273910"/>
            <a:ext cx="8701938" cy="1169551"/>
          </a:xfrm>
          <a:prstGeom prst="rect">
            <a:avLst/>
          </a:prstGeom>
        </p:spPr>
        <p:txBody>
          <a:bodyPr wrap="square">
            <a:spAutoFit/>
          </a:bodyPr>
          <a:lstStyle/>
          <a:p>
            <a:pPr marL="285750" indent="-285750">
              <a:spcAft>
                <a:spcPts val="0"/>
              </a:spcAft>
              <a:buFont typeface="Arial" pitchFamily="34" charset="0"/>
              <a:buChar char="−"/>
            </a:pPr>
            <a:r>
              <a:rPr lang="en-US" sz="1400" dirty="0"/>
              <a:t>Early onset pulmonary symptoms</a:t>
            </a:r>
          </a:p>
          <a:p>
            <a:pPr marL="742950" lvl="1" indent="-285750">
              <a:spcAft>
                <a:spcPts val="0"/>
              </a:spcAft>
              <a:buFont typeface="Arial" pitchFamily="34" charset="0"/>
              <a:buChar char="−"/>
            </a:pPr>
            <a:r>
              <a:rPr lang="en-US" sz="1400" dirty="0"/>
              <a:t>Observed in 9–12% of patients treated at 180 mg QD; not observed at 90 mg QD</a:t>
            </a:r>
          </a:p>
          <a:p>
            <a:pPr marL="742950" lvl="1" indent="-285750">
              <a:spcAft>
                <a:spcPts val="0"/>
              </a:spcAft>
              <a:buFont typeface="Arial" pitchFamily="34" charset="0"/>
              <a:buChar char="−"/>
            </a:pPr>
            <a:r>
              <a:rPr lang="en-US" sz="1400" dirty="0"/>
              <a:t>Observed in some patients post single dose, but not later in course of treatment, despite continued dosing and higher blood concentrations</a:t>
            </a:r>
          </a:p>
          <a:p>
            <a:pPr marL="742950" lvl="1" indent="-285750">
              <a:spcAft>
                <a:spcPts val="0"/>
              </a:spcAft>
              <a:buFont typeface="Arial" pitchFamily="34" charset="0"/>
              <a:buChar char="−"/>
            </a:pPr>
            <a:r>
              <a:rPr lang="en-US" sz="1400" dirty="0"/>
              <a:t>Suggests “step up” regimen of initial lower dose followed by escalation to RP2D </a:t>
            </a:r>
          </a:p>
        </p:txBody>
      </p:sp>
    </p:spTree>
    <p:custDataLst>
      <p:tags r:id="rId1"/>
    </p:custDataLst>
    <p:extLst>
      <p:ext uri="{BB962C8B-B14F-4D97-AF65-F5344CB8AC3E}">
        <p14:creationId xmlns:p14="http://schemas.microsoft.com/office/powerpoint/2010/main" val="144245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ETOP Medical Oncology Slide Deck Editors 2013</a:t>
            </a:r>
            <a:endParaRPr lang="en-US" dirty="0"/>
          </a:p>
        </p:txBody>
      </p:sp>
      <p:sp>
        <p:nvSpPr>
          <p:cNvPr id="11" name="Content Placeholder 9"/>
          <p:cNvSpPr txBox="1">
            <a:spLocks/>
          </p:cNvSpPr>
          <p:nvPr/>
        </p:nvSpPr>
        <p:spPr bwMode="auto">
          <a:xfrm>
            <a:off x="1036297" y="2040162"/>
            <a:ext cx="7086600" cy="1693637"/>
          </a:xfrm>
          <a:prstGeom prst="roundRect">
            <a:avLst>
              <a:gd name="adj" fmla="val 598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lgn="ctr">
              <a:spcAft>
                <a:spcPts val="200"/>
              </a:spcAft>
            </a:pPr>
            <a:r>
              <a:rPr lang="en-GB" sz="1600" dirty="0"/>
              <a:t>Focus: stage III &amp; IV / other malignancies </a:t>
            </a:r>
            <a:br>
              <a:rPr lang="en-GB" sz="1600" dirty="0"/>
            </a:br>
            <a:r>
              <a:rPr lang="en-GB" sz="1600" dirty="0"/>
              <a:t>and related biomarkers</a:t>
            </a:r>
          </a:p>
          <a:p>
            <a:pPr algn="ctr">
              <a:spcAft>
                <a:spcPts val="200"/>
              </a:spcAft>
            </a:pPr>
            <a:r>
              <a:rPr lang="en-GB" sz="1400" b="1" dirty="0"/>
              <a:t>Dr </a:t>
            </a:r>
            <a:r>
              <a:rPr lang="en-GB" sz="1400" b="1" dirty="0" err="1"/>
              <a:t>Solange</a:t>
            </a:r>
            <a:r>
              <a:rPr lang="en-GB" sz="1400" b="1" dirty="0"/>
              <a:t> Peters</a:t>
            </a:r>
            <a:endParaRPr lang="en-GB" sz="1200" b="1" dirty="0"/>
          </a:p>
          <a:p>
            <a:pPr algn="ctr">
              <a:spcAft>
                <a:spcPts val="200"/>
              </a:spcAft>
            </a:pPr>
            <a:r>
              <a:rPr lang="en-GB" sz="1200" i="1" dirty="0"/>
              <a:t>Multidisciplinary Oncology </a:t>
            </a:r>
            <a:r>
              <a:rPr lang="en-GB" sz="1200" i="1" dirty="0" err="1"/>
              <a:t>Center</a:t>
            </a:r>
            <a:r>
              <a:rPr lang="en-GB" sz="1200" i="1" dirty="0"/>
              <a:t>, </a:t>
            </a:r>
            <a:br>
              <a:rPr lang="en-GB" sz="1200" i="1" dirty="0"/>
            </a:br>
            <a:r>
              <a:rPr lang="en-GB" sz="1200" i="1" dirty="0"/>
              <a:t>Lausanne Cancer </a:t>
            </a:r>
            <a:r>
              <a:rPr lang="en-GB" sz="1200" i="1" dirty="0" err="1"/>
              <a:t>Center</a:t>
            </a:r>
            <a:r>
              <a:rPr lang="en-GB" sz="1200" i="1" dirty="0"/>
              <a:t>, Lausanne, Switzerland</a:t>
            </a:r>
            <a:endParaRPr lang="en-US" sz="1200" i="1" dirty="0"/>
          </a:p>
        </p:txBody>
      </p:sp>
      <p:pic>
        <p:nvPicPr>
          <p:cNvPr id="13" name="Picture 12" descr="Peters Solange.jpg"/>
          <p:cNvPicPr>
            <a:picLocks noChangeAspect="1"/>
          </p:cNvPicPr>
          <p:nvPr/>
        </p:nvPicPr>
        <p:blipFill>
          <a:blip r:embed="rId3" cstate="print"/>
          <a:srcRect l="10811" t="12587"/>
          <a:stretch>
            <a:fillRect/>
          </a:stretch>
        </p:blipFill>
        <p:spPr>
          <a:xfrm>
            <a:off x="1023169" y="2040687"/>
            <a:ext cx="1340946" cy="1693113"/>
          </a:xfrm>
          <a:prstGeom prst="roundRect">
            <a:avLst>
              <a:gd name="adj" fmla="val 8780"/>
            </a:avLst>
          </a:prstGeom>
          <a:ln w="28575">
            <a:solidFill>
              <a:schemeClr val="tx2"/>
            </a:solidFill>
          </a:ln>
        </p:spPr>
      </p:pic>
      <p:sp>
        <p:nvSpPr>
          <p:cNvPr id="5" name="Content Placeholder 9"/>
          <p:cNvSpPr txBox="1">
            <a:spLocks/>
          </p:cNvSpPr>
          <p:nvPr/>
        </p:nvSpPr>
        <p:spPr bwMode="auto">
          <a:xfrm>
            <a:off x="1036297" y="4020613"/>
            <a:ext cx="7086600" cy="1669313"/>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lgn="ctr">
              <a:spcAft>
                <a:spcPts val="200"/>
              </a:spcAft>
            </a:pPr>
            <a:r>
              <a:rPr lang="en-GB" dirty="0"/>
              <a:t>Focus: early stage I &amp; II and related biomarkers </a:t>
            </a:r>
          </a:p>
          <a:p>
            <a:pPr algn="ctr">
              <a:spcAft>
                <a:spcPts val="200"/>
              </a:spcAft>
            </a:pPr>
            <a:r>
              <a:rPr lang="en-GB" sz="1400" b="1" dirty="0"/>
              <a:t>Dr Martin </a:t>
            </a:r>
            <a:r>
              <a:rPr lang="en-GB" sz="1400" b="1" dirty="0" err="1"/>
              <a:t>Reck</a:t>
            </a:r>
            <a:endParaRPr lang="en-GB" sz="1200" b="1" dirty="0"/>
          </a:p>
          <a:p>
            <a:pPr algn="ctr">
              <a:spcAft>
                <a:spcPts val="200"/>
              </a:spcAft>
            </a:pPr>
            <a:r>
              <a:rPr lang="en-GB" sz="1200" i="1" dirty="0"/>
              <a:t>Department of Thoracic Oncology, </a:t>
            </a:r>
            <a:br>
              <a:rPr lang="en-GB" sz="1200" i="1" dirty="0"/>
            </a:br>
            <a:r>
              <a:rPr lang="en-GB" sz="1200" i="1" dirty="0"/>
              <a:t>Hospital </a:t>
            </a:r>
            <a:r>
              <a:rPr lang="en-GB" sz="1200" i="1" dirty="0" err="1"/>
              <a:t>Grosshansdorf</a:t>
            </a:r>
            <a:r>
              <a:rPr lang="en-GB" sz="1200" i="1" dirty="0"/>
              <a:t>, </a:t>
            </a:r>
            <a:r>
              <a:rPr lang="en-GB" sz="1200" i="1" dirty="0" err="1"/>
              <a:t>Grosshansdorf</a:t>
            </a:r>
            <a:r>
              <a:rPr lang="en-GB" sz="1200" i="1" dirty="0"/>
              <a:t>, Germany</a:t>
            </a:r>
          </a:p>
        </p:txBody>
      </p:sp>
      <p:pic>
        <p:nvPicPr>
          <p:cNvPr id="6" name="Picture 5" descr="Reck Martin.jpg"/>
          <p:cNvPicPr>
            <a:picLocks noChangeAspect="1"/>
          </p:cNvPicPr>
          <p:nvPr/>
        </p:nvPicPr>
        <p:blipFill rotWithShape="1">
          <a:blip r:embed="rId4" cstate="print"/>
          <a:srcRect b="16245"/>
          <a:stretch/>
        </p:blipFill>
        <p:spPr>
          <a:xfrm>
            <a:off x="1023169" y="4005265"/>
            <a:ext cx="1340946" cy="1684662"/>
          </a:xfrm>
          <a:prstGeom prst="roundRect">
            <a:avLst>
              <a:gd name="adj" fmla="val 8780"/>
            </a:avLst>
          </a:prstGeom>
          <a:ln w="28575">
            <a:solidFill>
              <a:schemeClr val="tx2"/>
            </a:solidFill>
          </a:ln>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Efficacy: ALK+ NSCLC anti-tumour activity target lesions (n=34)</a:t>
            </a:r>
          </a:p>
        </p:txBody>
      </p:sp>
      <p:sp>
        <p:nvSpPr>
          <p:cNvPr id="5" name="Text Box 4"/>
          <p:cNvSpPr txBox="1">
            <a:spLocks noChangeArrowheads="1"/>
          </p:cNvSpPr>
          <p:nvPr/>
        </p:nvSpPr>
        <p:spPr bwMode="auto">
          <a:xfrm>
            <a:off x="5134287" y="6474897"/>
            <a:ext cx="37890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Camidge</a:t>
            </a:r>
            <a:r>
              <a:rPr lang="en-GB" sz="1200" dirty="0">
                <a:solidFill>
                  <a:srgbClr val="363636"/>
                </a:solidFill>
              </a:rPr>
              <a:t> et al. </a:t>
            </a:r>
            <a:r>
              <a:rPr lang="it-IT" sz="1200" dirty="0">
                <a:solidFill>
                  <a:srgbClr val="363636"/>
                </a:solidFill>
              </a:rPr>
              <a:t>Ann Oncol 24, 2013; (suppl; abstr 3401)</a:t>
            </a:r>
            <a:endParaRPr lang="en-GB" sz="1200" dirty="0">
              <a:solidFill>
                <a:srgbClr val="363636"/>
              </a:solidFill>
            </a:endParaRPr>
          </a:p>
        </p:txBody>
      </p:sp>
      <p:graphicFrame>
        <p:nvGraphicFramePr>
          <p:cNvPr id="4" name="Chart 3"/>
          <p:cNvGraphicFramePr/>
          <p:nvPr>
            <p:extLst>
              <p:ext uri="{D42A27DB-BD31-4B8C-83A1-F6EECF244321}">
                <p14:modId xmlns:p14="http://schemas.microsoft.com/office/powerpoint/2010/main" val="779443363"/>
              </p:ext>
            </p:extLst>
          </p:nvPr>
        </p:nvGraphicFramePr>
        <p:xfrm>
          <a:off x="478301" y="1755836"/>
          <a:ext cx="818739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1361131" y="3509423"/>
            <a:ext cx="3845925" cy="307777"/>
          </a:xfrm>
          <a:prstGeom prst="rect">
            <a:avLst/>
          </a:prstGeom>
          <a:noFill/>
        </p:spPr>
        <p:txBody>
          <a:bodyPr wrap="none" rtlCol="0">
            <a:spAutoFit/>
          </a:bodyPr>
          <a:lstStyle/>
          <a:p>
            <a:pPr algn="ctr"/>
            <a:r>
              <a:rPr lang="en-GB" sz="1400" dirty="0"/>
              <a:t>Best change from baseline in target lesion (%)</a:t>
            </a:r>
          </a:p>
        </p:txBody>
      </p:sp>
      <p:sp>
        <p:nvSpPr>
          <p:cNvPr id="8" name="TextBox 7"/>
          <p:cNvSpPr txBox="1"/>
          <p:nvPr/>
        </p:nvSpPr>
        <p:spPr>
          <a:xfrm>
            <a:off x="634815" y="1209277"/>
            <a:ext cx="1906291" cy="307777"/>
          </a:xfrm>
          <a:prstGeom prst="rect">
            <a:avLst/>
          </a:prstGeom>
          <a:noFill/>
        </p:spPr>
        <p:txBody>
          <a:bodyPr wrap="none" rtlCol="0">
            <a:spAutoFit/>
          </a:bodyPr>
          <a:lstStyle/>
          <a:p>
            <a:r>
              <a:rPr lang="en-GB" sz="1400" dirty="0"/>
              <a:t>Best overall response</a:t>
            </a:r>
          </a:p>
        </p:txBody>
      </p:sp>
      <p:sp>
        <p:nvSpPr>
          <p:cNvPr id="9" name="TextBox 8"/>
          <p:cNvSpPr txBox="1"/>
          <p:nvPr/>
        </p:nvSpPr>
        <p:spPr>
          <a:xfrm>
            <a:off x="1003361" y="1441516"/>
            <a:ext cx="1797287" cy="307777"/>
          </a:xfrm>
          <a:prstGeom prst="rect">
            <a:avLst/>
          </a:prstGeom>
          <a:noFill/>
        </p:spPr>
        <p:txBody>
          <a:bodyPr wrap="none" rtlCol="0">
            <a:spAutoFit/>
          </a:bodyPr>
          <a:lstStyle/>
          <a:p>
            <a:r>
              <a:rPr lang="en-GB" sz="1400" dirty="0"/>
              <a:t>Progressive disease</a:t>
            </a:r>
          </a:p>
        </p:txBody>
      </p:sp>
      <p:sp>
        <p:nvSpPr>
          <p:cNvPr id="10" name="TextBox 9"/>
          <p:cNvSpPr txBox="1"/>
          <p:nvPr/>
        </p:nvSpPr>
        <p:spPr>
          <a:xfrm>
            <a:off x="3168373" y="1441516"/>
            <a:ext cx="1359668" cy="307777"/>
          </a:xfrm>
          <a:prstGeom prst="rect">
            <a:avLst/>
          </a:prstGeom>
          <a:noFill/>
        </p:spPr>
        <p:txBody>
          <a:bodyPr wrap="none" rtlCol="0">
            <a:spAutoFit/>
          </a:bodyPr>
          <a:lstStyle/>
          <a:p>
            <a:r>
              <a:rPr lang="en-GB" sz="1400" dirty="0"/>
              <a:t>Stable disease</a:t>
            </a:r>
          </a:p>
        </p:txBody>
      </p:sp>
      <p:sp>
        <p:nvSpPr>
          <p:cNvPr id="11" name="TextBox 10"/>
          <p:cNvSpPr txBox="1"/>
          <p:nvPr/>
        </p:nvSpPr>
        <p:spPr>
          <a:xfrm>
            <a:off x="4939481" y="1441516"/>
            <a:ext cx="1478290" cy="307777"/>
          </a:xfrm>
          <a:prstGeom prst="rect">
            <a:avLst/>
          </a:prstGeom>
          <a:noFill/>
        </p:spPr>
        <p:txBody>
          <a:bodyPr wrap="none" rtlCol="0">
            <a:spAutoFit/>
          </a:bodyPr>
          <a:lstStyle/>
          <a:p>
            <a:r>
              <a:rPr lang="en-GB" sz="1400" dirty="0"/>
              <a:t>Partial response</a:t>
            </a:r>
          </a:p>
        </p:txBody>
      </p:sp>
      <p:sp>
        <p:nvSpPr>
          <p:cNvPr id="12" name="TextBox 11"/>
          <p:cNvSpPr txBox="1"/>
          <p:nvPr/>
        </p:nvSpPr>
        <p:spPr>
          <a:xfrm>
            <a:off x="6752792" y="1441516"/>
            <a:ext cx="1736373" cy="307777"/>
          </a:xfrm>
          <a:prstGeom prst="rect">
            <a:avLst/>
          </a:prstGeom>
          <a:noFill/>
        </p:spPr>
        <p:txBody>
          <a:bodyPr wrap="none" rtlCol="0">
            <a:spAutoFit/>
          </a:bodyPr>
          <a:lstStyle/>
          <a:p>
            <a:r>
              <a:rPr lang="en-GB" sz="1400" dirty="0"/>
              <a:t>Complete response</a:t>
            </a:r>
          </a:p>
        </p:txBody>
      </p:sp>
      <p:sp>
        <p:nvSpPr>
          <p:cNvPr id="13" name="Rectangle 12"/>
          <p:cNvSpPr/>
          <p:nvPr/>
        </p:nvSpPr>
        <p:spPr>
          <a:xfrm>
            <a:off x="731510" y="1479285"/>
            <a:ext cx="253219" cy="23223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p:cNvSpPr/>
          <p:nvPr/>
        </p:nvSpPr>
        <p:spPr>
          <a:xfrm>
            <a:off x="2901086" y="1479285"/>
            <a:ext cx="253219" cy="2322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p:cNvSpPr/>
          <p:nvPr/>
        </p:nvSpPr>
        <p:spPr>
          <a:xfrm>
            <a:off x="4669010" y="1479285"/>
            <a:ext cx="253219" cy="232239"/>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p:cNvSpPr/>
          <p:nvPr/>
        </p:nvSpPr>
        <p:spPr>
          <a:xfrm>
            <a:off x="6484993" y="1479285"/>
            <a:ext cx="253219" cy="2322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ounded Rectangle 17"/>
          <p:cNvSpPr/>
          <p:nvPr/>
        </p:nvSpPr>
        <p:spPr>
          <a:xfrm>
            <a:off x="1550723" y="5007392"/>
            <a:ext cx="4310744" cy="57888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285750" indent="-285750">
              <a:buFont typeface="Arial" panose="020B0604020202020204" pitchFamily="34" charset="0"/>
              <a:buChar char="•"/>
            </a:pPr>
            <a:r>
              <a:rPr lang="en-GB" sz="1400" dirty="0">
                <a:solidFill>
                  <a:schemeClr val="tx2"/>
                </a:solidFill>
              </a:rPr>
              <a:t>Response duration 8+ to 40+ weeks</a:t>
            </a:r>
          </a:p>
          <a:p>
            <a:pPr marL="742950" lvl="1" indent="-285750">
              <a:buFont typeface="Arial" panose="020B0604020202020204" pitchFamily="34" charset="0"/>
              <a:buChar char="•"/>
            </a:pPr>
            <a:r>
              <a:rPr lang="en-GB" sz="1400" dirty="0">
                <a:solidFill>
                  <a:schemeClr val="tx2"/>
                </a:solidFill>
              </a:rPr>
              <a:t>14 confirmed, 4 awaiting confirmation</a:t>
            </a:r>
          </a:p>
        </p:txBody>
      </p:sp>
      <p:sp>
        <p:nvSpPr>
          <p:cNvPr id="19" name="TextBox 18"/>
          <p:cNvSpPr txBox="1"/>
          <p:nvPr/>
        </p:nvSpPr>
        <p:spPr>
          <a:xfrm>
            <a:off x="244166" y="6105565"/>
            <a:ext cx="8515395" cy="553998"/>
          </a:xfrm>
          <a:prstGeom prst="rect">
            <a:avLst/>
          </a:prstGeom>
          <a:noFill/>
        </p:spPr>
        <p:txBody>
          <a:bodyPr wrap="square" lIns="0" tIns="0" rIns="0" bIns="0" rtlCol="0">
            <a:spAutoFit/>
          </a:bodyPr>
          <a:lstStyle/>
          <a:p>
            <a:r>
              <a:rPr lang="en-GB" sz="1200" dirty="0"/>
              <a:t>All patients received prior crizotinib unless otherwise indicated; Doses ranged from 60–240 mg/day;</a:t>
            </a:r>
          </a:p>
          <a:p>
            <a:r>
              <a:rPr lang="en-GB" sz="1200" baseline="30000" dirty="0" err="1"/>
              <a:t>a</a:t>
            </a:r>
            <a:r>
              <a:rPr lang="en-GB" sz="1200" dirty="0" err="1"/>
              <a:t>TKI</a:t>
            </a:r>
            <a:r>
              <a:rPr lang="en-GB" sz="1200" dirty="0"/>
              <a:t>-naïve; </a:t>
            </a:r>
            <a:r>
              <a:rPr lang="en-GB" sz="1200" baseline="30000" dirty="0" err="1"/>
              <a:t>b</a:t>
            </a:r>
            <a:r>
              <a:rPr lang="en-GB" sz="1200" dirty="0" err="1"/>
              <a:t>Received</a:t>
            </a:r>
            <a:r>
              <a:rPr lang="en-GB" sz="1200" dirty="0"/>
              <a:t> prior crizotinib and LDK378; </a:t>
            </a:r>
            <a:r>
              <a:rPr lang="en-GB" sz="1200" baseline="30000" dirty="0" err="1"/>
              <a:t>c</a:t>
            </a:r>
            <a:r>
              <a:rPr lang="en-GB" sz="1200" dirty="0" err="1"/>
              <a:t>PD</a:t>
            </a:r>
            <a:r>
              <a:rPr lang="en-GB" sz="1200" dirty="0"/>
              <a:t> by RECIST 1.1 </a:t>
            </a:r>
            <a:br>
              <a:rPr lang="en-GB" sz="1200" dirty="0"/>
            </a:br>
            <a:r>
              <a:rPr lang="en-GB" sz="1200" dirty="0"/>
              <a:t>due to 2</a:t>
            </a:r>
            <a:r>
              <a:rPr lang="en-GB" sz="1200" baseline="30000" dirty="0"/>
              <a:t>nd</a:t>
            </a:r>
            <a:r>
              <a:rPr lang="en-GB" sz="1200" dirty="0"/>
              <a:t> primary tumour of melanoma; </a:t>
            </a:r>
            <a:r>
              <a:rPr lang="en-GB" sz="1200" baseline="30000" dirty="0" err="1"/>
              <a:t>d</a:t>
            </a:r>
            <a:r>
              <a:rPr lang="en-GB" sz="1200" dirty="0" err="1"/>
              <a:t>Crizotinib</a:t>
            </a:r>
            <a:r>
              <a:rPr lang="en-GB" sz="1200" dirty="0"/>
              <a:t>-intolerant</a:t>
            </a:r>
          </a:p>
        </p:txBody>
      </p:sp>
      <p:sp>
        <p:nvSpPr>
          <p:cNvPr id="21" name="TextBox 20"/>
          <p:cNvSpPr txBox="1"/>
          <p:nvPr/>
        </p:nvSpPr>
        <p:spPr>
          <a:xfrm>
            <a:off x="1262820" y="2043542"/>
            <a:ext cx="284052" cy="307777"/>
          </a:xfrm>
          <a:prstGeom prst="rect">
            <a:avLst/>
          </a:prstGeom>
          <a:noFill/>
        </p:spPr>
        <p:txBody>
          <a:bodyPr wrap="none" rtlCol="0">
            <a:spAutoFit/>
          </a:bodyPr>
          <a:lstStyle/>
          <a:p>
            <a:r>
              <a:rPr lang="en-GB" sz="1400" dirty="0"/>
              <a:t>b</a:t>
            </a:r>
          </a:p>
        </p:txBody>
      </p:sp>
      <p:sp>
        <p:nvSpPr>
          <p:cNvPr id="22" name="TextBox 21"/>
          <p:cNvSpPr txBox="1"/>
          <p:nvPr/>
        </p:nvSpPr>
        <p:spPr>
          <a:xfrm>
            <a:off x="3909709" y="3968468"/>
            <a:ext cx="284052" cy="307777"/>
          </a:xfrm>
          <a:prstGeom prst="rect">
            <a:avLst/>
          </a:prstGeom>
          <a:noFill/>
        </p:spPr>
        <p:txBody>
          <a:bodyPr wrap="none" rtlCol="0">
            <a:spAutoFit/>
          </a:bodyPr>
          <a:lstStyle/>
          <a:p>
            <a:r>
              <a:rPr lang="en-GB" sz="1400" dirty="0"/>
              <a:t>a</a:t>
            </a:r>
          </a:p>
        </p:txBody>
      </p:sp>
      <p:sp>
        <p:nvSpPr>
          <p:cNvPr id="23" name="TextBox 22"/>
          <p:cNvSpPr txBox="1"/>
          <p:nvPr/>
        </p:nvSpPr>
        <p:spPr>
          <a:xfrm>
            <a:off x="4429974" y="4010672"/>
            <a:ext cx="284052" cy="307777"/>
          </a:xfrm>
          <a:prstGeom prst="rect">
            <a:avLst/>
          </a:prstGeom>
          <a:noFill/>
        </p:spPr>
        <p:txBody>
          <a:bodyPr wrap="none" rtlCol="0">
            <a:spAutoFit/>
          </a:bodyPr>
          <a:lstStyle/>
          <a:p>
            <a:r>
              <a:rPr lang="en-GB" sz="1400" dirty="0"/>
              <a:t>c</a:t>
            </a:r>
          </a:p>
        </p:txBody>
      </p:sp>
      <p:sp>
        <p:nvSpPr>
          <p:cNvPr id="24" name="TextBox 23"/>
          <p:cNvSpPr txBox="1"/>
          <p:nvPr/>
        </p:nvSpPr>
        <p:spPr>
          <a:xfrm>
            <a:off x="4697015" y="4081012"/>
            <a:ext cx="284052" cy="307777"/>
          </a:xfrm>
          <a:prstGeom prst="rect">
            <a:avLst/>
          </a:prstGeom>
          <a:noFill/>
        </p:spPr>
        <p:txBody>
          <a:bodyPr wrap="none" rtlCol="0">
            <a:spAutoFit/>
          </a:bodyPr>
          <a:lstStyle/>
          <a:p>
            <a:r>
              <a:rPr lang="en-GB" sz="1400" dirty="0"/>
              <a:t>b</a:t>
            </a:r>
          </a:p>
        </p:txBody>
      </p:sp>
      <p:sp>
        <p:nvSpPr>
          <p:cNvPr id="25" name="TextBox 24"/>
          <p:cNvSpPr txBox="1"/>
          <p:nvPr/>
        </p:nvSpPr>
        <p:spPr>
          <a:xfrm>
            <a:off x="6291881" y="4496429"/>
            <a:ext cx="284052" cy="307777"/>
          </a:xfrm>
          <a:prstGeom prst="rect">
            <a:avLst/>
          </a:prstGeom>
          <a:noFill/>
        </p:spPr>
        <p:txBody>
          <a:bodyPr wrap="none" rtlCol="0">
            <a:spAutoFit/>
          </a:bodyPr>
          <a:lstStyle/>
          <a:p>
            <a:r>
              <a:rPr lang="en-GB" sz="1400" dirty="0"/>
              <a:t>a</a:t>
            </a:r>
          </a:p>
        </p:txBody>
      </p:sp>
      <p:sp>
        <p:nvSpPr>
          <p:cNvPr id="26" name="TextBox 25"/>
          <p:cNvSpPr txBox="1"/>
          <p:nvPr/>
        </p:nvSpPr>
        <p:spPr>
          <a:xfrm>
            <a:off x="8399705" y="5522624"/>
            <a:ext cx="284052" cy="307777"/>
          </a:xfrm>
          <a:prstGeom prst="rect">
            <a:avLst/>
          </a:prstGeom>
          <a:noFill/>
        </p:spPr>
        <p:txBody>
          <a:bodyPr wrap="none" rtlCol="0">
            <a:spAutoFit/>
          </a:bodyPr>
          <a:lstStyle/>
          <a:p>
            <a:r>
              <a:rPr lang="en-GB" sz="1400" dirty="0"/>
              <a:t>a</a:t>
            </a:r>
          </a:p>
        </p:txBody>
      </p:sp>
      <p:sp>
        <p:nvSpPr>
          <p:cNvPr id="27" name="TextBox 26"/>
          <p:cNvSpPr txBox="1"/>
          <p:nvPr/>
        </p:nvSpPr>
        <p:spPr>
          <a:xfrm>
            <a:off x="7614476" y="5522624"/>
            <a:ext cx="284052" cy="307777"/>
          </a:xfrm>
          <a:prstGeom prst="rect">
            <a:avLst/>
          </a:prstGeom>
          <a:noFill/>
        </p:spPr>
        <p:txBody>
          <a:bodyPr wrap="none" rtlCol="0">
            <a:spAutoFit/>
          </a:bodyPr>
          <a:lstStyle/>
          <a:p>
            <a:r>
              <a:rPr lang="en-GB" sz="1400" dirty="0"/>
              <a:t>d</a:t>
            </a:r>
          </a:p>
        </p:txBody>
      </p:sp>
      <p:sp>
        <p:nvSpPr>
          <p:cNvPr id="30" name="Rounded Rectangle 29"/>
          <p:cNvSpPr/>
          <p:nvPr/>
        </p:nvSpPr>
        <p:spPr>
          <a:xfrm>
            <a:off x="2413039" y="1914560"/>
            <a:ext cx="5987771" cy="817245"/>
          </a:xfrm>
          <a:prstGeom prst="roundRect">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buFont typeface="Arial" panose="020B0604020202020204" pitchFamily="34" charset="0"/>
              <a:buChar char="•"/>
            </a:pPr>
            <a:r>
              <a:rPr lang="en-GB" sz="1400" dirty="0">
                <a:solidFill>
                  <a:schemeClr val="tx2"/>
                </a:solidFill>
              </a:rPr>
              <a:t>65% (22/34) objective response rate (95% CI; 47–80%)</a:t>
            </a:r>
          </a:p>
          <a:p>
            <a:pPr marL="742950" lvl="1" indent="-285750">
              <a:buFont typeface="Arial" panose="020B0604020202020204" pitchFamily="34" charset="0"/>
              <a:buChar char="•"/>
            </a:pPr>
            <a:r>
              <a:rPr lang="en-GB" sz="1400" dirty="0">
                <a:solidFill>
                  <a:schemeClr val="tx2"/>
                </a:solidFill>
              </a:rPr>
              <a:t>61% (19/31) post-crizotinib patients (incl. 1 crizotinib intolerant)</a:t>
            </a:r>
          </a:p>
          <a:p>
            <a:pPr marL="742950" lvl="1" indent="-285750">
              <a:buFont typeface="Arial" panose="020B0604020202020204" pitchFamily="34" charset="0"/>
              <a:buChar char="•"/>
            </a:pPr>
            <a:r>
              <a:rPr lang="en-GB" sz="1400" dirty="0">
                <a:solidFill>
                  <a:schemeClr val="tx2"/>
                </a:solidFill>
              </a:rPr>
              <a:t>100% (3/3) in TKI-naïve patients (incl. 1 complete response)</a:t>
            </a:r>
          </a:p>
        </p:txBody>
      </p:sp>
      <p:cxnSp>
        <p:nvCxnSpPr>
          <p:cNvPr id="29" name="Straight Connector 28"/>
          <p:cNvCxnSpPr/>
          <p:nvPr/>
        </p:nvCxnSpPr>
        <p:spPr>
          <a:xfrm flipV="1">
            <a:off x="1279628" y="3714574"/>
            <a:ext cx="7402878" cy="15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338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Efficacy: Brain metastases activity</a:t>
            </a:r>
          </a:p>
        </p:txBody>
      </p:sp>
      <p:sp>
        <p:nvSpPr>
          <p:cNvPr id="4" name="Text Box 4"/>
          <p:cNvSpPr txBox="1">
            <a:spLocks noChangeArrowheads="1"/>
          </p:cNvSpPr>
          <p:nvPr/>
        </p:nvSpPr>
        <p:spPr bwMode="auto">
          <a:xfrm>
            <a:off x="5134287" y="6474897"/>
            <a:ext cx="37890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Camidge</a:t>
            </a:r>
            <a:r>
              <a:rPr lang="en-GB" sz="1200" dirty="0">
                <a:solidFill>
                  <a:srgbClr val="363636"/>
                </a:solidFill>
              </a:rPr>
              <a:t> et al. </a:t>
            </a:r>
            <a:r>
              <a:rPr lang="it-IT" sz="1200" dirty="0">
                <a:solidFill>
                  <a:srgbClr val="363636"/>
                </a:solidFill>
              </a:rPr>
              <a:t>Ann Oncol 24, 2013; (suppl; abstr 3401)</a:t>
            </a:r>
            <a:endParaRPr lang="en-GB" sz="1200" dirty="0">
              <a:solidFill>
                <a:srgbClr val="363636"/>
              </a:solidFill>
            </a:endParaRPr>
          </a:p>
        </p:txBody>
      </p:sp>
      <p:graphicFrame>
        <p:nvGraphicFramePr>
          <p:cNvPr id="10" name="Chart 9"/>
          <p:cNvGraphicFramePr/>
          <p:nvPr>
            <p:extLst>
              <p:ext uri="{D42A27DB-BD31-4B8C-83A1-F6EECF244321}">
                <p14:modId xmlns:p14="http://schemas.microsoft.com/office/powerpoint/2010/main" val="1985108283"/>
              </p:ext>
            </p:extLst>
          </p:nvPr>
        </p:nvGraphicFramePr>
        <p:xfrm>
          <a:off x="1524000" y="1451592"/>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011422" y="3460613"/>
            <a:ext cx="1220206" cy="307777"/>
          </a:xfrm>
          <a:prstGeom prst="rect">
            <a:avLst/>
          </a:prstGeom>
          <a:noFill/>
        </p:spPr>
        <p:txBody>
          <a:bodyPr wrap="none" rtlCol="0">
            <a:spAutoFit/>
          </a:bodyPr>
          <a:lstStyle/>
          <a:p>
            <a:r>
              <a:rPr lang="en-GB" sz="1400" dirty="0"/>
              <a:t>Discontinued</a:t>
            </a:r>
          </a:p>
        </p:txBody>
      </p:sp>
      <p:sp>
        <p:nvSpPr>
          <p:cNvPr id="13" name="TextBox 12"/>
          <p:cNvSpPr txBox="1"/>
          <p:nvPr/>
        </p:nvSpPr>
        <p:spPr>
          <a:xfrm>
            <a:off x="6028674" y="3119468"/>
            <a:ext cx="901209" cy="307777"/>
          </a:xfrm>
          <a:prstGeom prst="rect">
            <a:avLst/>
          </a:prstGeom>
          <a:noFill/>
        </p:spPr>
        <p:txBody>
          <a:bodyPr wrap="none" rtlCol="0">
            <a:spAutoFit/>
          </a:bodyPr>
          <a:lstStyle/>
          <a:p>
            <a:r>
              <a:rPr lang="en-GB" sz="1400" dirty="0"/>
              <a:t>On study</a:t>
            </a:r>
          </a:p>
        </p:txBody>
      </p:sp>
      <p:sp>
        <p:nvSpPr>
          <p:cNvPr id="14" name="Rectangle 13"/>
          <p:cNvSpPr/>
          <p:nvPr/>
        </p:nvSpPr>
        <p:spPr>
          <a:xfrm>
            <a:off x="5744135" y="3498382"/>
            <a:ext cx="253219" cy="2322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p:cNvSpPr/>
          <p:nvPr/>
        </p:nvSpPr>
        <p:spPr>
          <a:xfrm>
            <a:off x="5758203" y="3157237"/>
            <a:ext cx="253219" cy="232239"/>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TextBox 15"/>
          <p:cNvSpPr txBox="1"/>
          <p:nvPr/>
        </p:nvSpPr>
        <p:spPr>
          <a:xfrm rot="16200000">
            <a:off x="1046019" y="3240456"/>
            <a:ext cx="832279" cy="307777"/>
          </a:xfrm>
          <a:prstGeom prst="rect">
            <a:avLst/>
          </a:prstGeom>
          <a:noFill/>
        </p:spPr>
        <p:txBody>
          <a:bodyPr wrap="none" rtlCol="0">
            <a:spAutoFit/>
          </a:bodyPr>
          <a:lstStyle/>
          <a:p>
            <a:pPr algn="ctr"/>
            <a:r>
              <a:rPr lang="en-GB" sz="1400" dirty="0"/>
              <a:t>Patients</a:t>
            </a:r>
          </a:p>
        </p:txBody>
      </p:sp>
      <p:sp>
        <p:nvSpPr>
          <p:cNvPr id="17" name="TextBox 16"/>
          <p:cNvSpPr txBox="1"/>
          <p:nvPr/>
        </p:nvSpPr>
        <p:spPr>
          <a:xfrm>
            <a:off x="3444257" y="5394679"/>
            <a:ext cx="2255489" cy="307777"/>
          </a:xfrm>
          <a:prstGeom prst="rect">
            <a:avLst/>
          </a:prstGeom>
          <a:noFill/>
        </p:spPr>
        <p:txBody>
          <a:bodyPr wrap="none" rtlCol="0">
            <a:spAutoFit/>
          </a:bodyPr>
          <a:lstStyle/>
          <a:p>
            <a:pPr algn="ctr"/>
            <a:r>
              <a:rPr lang="en-GB" sz="1400" dirty="0"/>
              <a:t>Time to treatment (weeks)</a:t>
            </a:r>
          </a:p>
        </p:txBody>
      </p:sp>
      <p:sp>
        <p:nvSpPr>
          <p:cNvPr id="18" name="TextBox 17"/>
          <p:cNvSpPr txBox="1"/>
          <p:nvPr/>
        </p:nvSpPr>
        <p:spPr>
          <a:xfrm>
            <a:off x="255981" y="5694935"/>
            <a:ext cx="8667358"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t>8 of 10 ALK+ NSCLC patients with active brain lesions at baseline had evidence of radiographic improvement in brain</a:t>
            </a:r>
          </a:p>
          <a:p>
            <a:pPr marL="285750" indent="-285750">
              <a:buFont typeface="Arial" panose="020B0604020202020204" pitchFamily="34" charset="0"/>
              <a:buChar char="•"/>
            </a:pPr>
            <a:r>
              <a:rPr lang="en-GB" sz="1400" dirty="0"/>
              <a:t>Duration of CNS </a:t>
            </a:r>
            <a:r>
              <a:rPr lang="en-GB" sz="1400" dirty="0" err="1"/>
              <a:t>benefit</a:t>
            </a:r>
            <a:r>
              <a:rPr lang="en-GB" sz="1400" baseline="30000" dirty="0" err="1"/>
              <a:t>a</a:t>
            </a:r>
            <a:r>
              <a:rPr lang="en-GB" sz="1400" dirty="0"/>
              <a:t> ranging from 8+ to 40+ weeks</a:t>
            </a:r>
          </a:p>
        </p:txBody>
      </p:sp>
      <p:sp>
        <p:nvSpPr>
          <p:cNvPr id="19" name="TextBox 18"/>
          <p:cNvSpPr txBox="1"/>
          <p:nvPr/>
        </p:nvSpPr>
        <p:spPr>
          <a:xfrm>
            <a:off x="255981" y="6474897"/>
            <a:ext cx="4646465" cy="184666"/>
          </a:xfrm>
          <a:prstGeom prst="rect">
            <a:avLst/>
          </a:prstGeom>
          <a:noFill/>
        </p:spPr>
        <p:txBody>
          <a:bodyPr wrap="none" lIns="0" tIns="0" bIns="0" rtlCol="0">
            <a:spAutoFit/>
          </a:bodyPr>
          <a:lstStyle/>
          <a:p>
            <a:r>
              <a:rPr lang="en-GB" sz="1200" baseline="30000" dirty="0" err="1"/>
              <a:t>a</a:t>
            </a:r>
            <a:r>
              <a:rPr lang="en-GB" sz="1200" dirty="0" err="1"/>
              <a:t>First</a:t>
            </a:r>
            <a:r>
              <a:rPr lang="en-GB" sz="1200" dirty="0"/>
              <a:t> dose to last scan with evidence of radiographic improvement</a:t>
            </a:r>
          </a:p>
        </p:txBody>
      </p:sp>
    </p:spTree>
    <p:extLst>
      <p:ext uri="{BB962C8B-B14F-4D97-AF65-F5344CB8AC3E}">
        <p14:creationId xmlns:p14="http://schemas.microsoft.com/office/powerpoint/2010/main" val="2467911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Conclusions</a:t>
            </a:r>
            <a:endParaRPr lang="en-GB" dirty="0"/>
          </a:p>
        </p:txBody>
      </p:sp>
      <p:sp>
        <p:nvSpPr>
          <p:cNvPr id="3" name="Content Placeholder 2"/>
          <p:cNvSpPr>
            <a:spLocks noGrp="1"/>
          </p:cNvSpPr>
          <p:nvPr>
            <p:ph idx="1"/>
          </p:nvPr>
        </p:nvSpPr>
        <p:spPr>
          <a:xfrm>
            <a:off x="228600" y="1320800"/>
            <a:ext cx="8813800" cy="5308600"/>
          </a:xfrm>
        </p:spPr>
        <p:txBody>
          <a:bodyPr/>
          <a:lstStyle/>
          <a:p>
            <a:r>
              <a:rPr lang="en-GB" dirty="0"/>
              <a:t>Recommended Phase II dose of AP26113 determined as 180 mg </a:t>
            </a:r>
            <a:br>
              <a:rPr lang="en-GB" dirty="0"/>
            </a:br>
            <a:r>
              <a:rPr lang="en-GB" dirty="0"/>
              <a:t>once daily </a:t>
            </a:r>
          </a:p>
          <a:p>
            <a:r>
              <a:rPr lang="en-GB" dirty="0"/>
              <a:t>No responses were observed in patients with EGFR T790M (n=12)</a:t>
            </a:r>
          </a:p>
          <a:p>
            <a:r>
              <a:rPr lang="en-GB" dirty="0"/>
              <a:t>AP26113 exhibited robust anti-tumour activity in patients with ALK+ NSCLC</a:t>
            </a:r>
          </a:p>
          <a:p>
            <a:pPr lvl="1"/>
            <a:r>
              <a:rPr lang="en-GB" dirty="0"/>
              <a:t>61% objective response rate post-crizotinib (n=31)</a:t>
            </a:r>
          </a:p>
          <a:p>
            <a:pPr lvl="1"/>
            <a:r>
              <a:rPr lang="en-GB" dirty="0"/>
              <a:t>100% objective response rate in TKI-naïve patients (n=3)</a:t>
            </a:r>
          </a:p>
          <a:p>
            <a:r>
              <a:rPr lang="en-GB" dirty="0"/>
              <a:t>AP26113 is active in ALK+ brain metastases, demonstrating frequent responses of clinically meaningful duration</a:t>
            </a:r>
          </a:p>
          <a:p>
            <a:r>
              <a:rPr lang="en-GB" dirty="0"/>
              <a:t>AP26113 was generally well tolerated</a:t>
            </a:r>
          </a:p>
          <a:p>
            <a:r>
              <a:rPr lang="en-GB" dirty="0"/>
              <a:t>Upcoming Phase II registration trial in crizotinib-resistant ALK+ NSCLC</a:t>
            </a:r>
          </a:p>
          <a:p>
            <a:pPr lvl="1"/>
            <a:r>
              <a:rPr lang="en-GB" dirty="0"/>
              <a:t>Dosing strategy 180 mg once daily (90 mg once daily for first week)</a:t>
            </a:r>
          </a:p>
          <a:p>
            <a:pPr lvl="1"/>
            <a:r>
              <a:rPr lang="en-GB" dirty="0"/>
              <a:t>Initial lower dose recommended to avoid early onset pulmonary symptoms that were observed in 9–12% of patients at 180 mg/day</a:t>
            </a:r>
          </a:p>
        </p:txBody>
      </p:sp>
      <p:sp>
        <p:nvSpPr>
          <p:cNvPr id="4" name="Text Box 4"/>
          <p:cNvSpPr txBox="1">
            <a:spLocks noChangeArrowheads="1"/>
          </p:cNvSpPr>
          <p:nvPr/>
        </p:nvSpPr>
        <p:spPr bwMode="auto">
          <a:xfrm>
            <a:off x="5134287" y="6474897"/>
            <a:ext cx="37890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Camidge</a:t>
            </a:r>
            <a:r>
              <a:rPr lang="en-GB" sz="1200" dirty="0"/>
              <a:t> et al. </a:t>
            </a:r>
            <a:r>
              <a:rPr lang="it-IT" sz="1200" dirty="0"/>
              <a:t>Ann Oncol 24, 2013; (suppl; abstr 3401)</a:t>
            </a:r>
            <a:endParaRPr lang="en-GB" sz="1200" dirty="0"/>
          </a:p>
        </p:txBody>
      </p:sp>
    </p:spTree>
    <p:extLst>
      <p:ext uri="{BB962C8B-B14F-4D97-AF65-F5344CB8AC3E}">
        <p14:creationId xmlns:p14="http://schemas.microsoft.com/office/powerpoint/2010/main" val="1308908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a:t>3406: Evaluation of protein expression by immunohistochemistry in non-small cell lung cancer (</a:t>
            </a:r>
            <a:r>
              <a:rPr lang="en-GB" sz="2000" dirty="0" err="1"/>
              <a:t>Pharmacogenoscan</a:t>
            </a:r>
            <a:r>
              <a:rPr lang="en-GB" sz="2000" dirty="0"/>
              <a:t> study) – </a:t>
            </a:r>
            <a:r>
              <a:rPr lang="en-GB" sz="2000" i="1" dirty="0" err="1"/>
              <a:t>Toffart</a:t>
            </a:r>
            <a:r>
              <a:rPr lang="en-GB" sz="2000" i="1" dirty="0"/>
              <a:t> AC et al</a:t>
            </a:r>
          </a:p>
        </p:txBody>
      </p:sp>
      <p:sp>
        <p:nvSpPr>
          <p:cNvPr id="5123" name="Rectangle 3"/>
          <p:cNvSpPr>
            <a:spLocks noGrp="1" noChangeArrowheads="1"/>
          </p:cNvSpPr>
          <p:nvPr>
            <p:ph type="body" idx="1"/>
          </p:nvPr>
        </p:nvSpPr>
        <p:spPr/>
        <p:txBody>
          <a:bodyPr/>
          <a:lstStyle/>
          <a:p>
            <a:r>
              <a:rPr lang="en-GB" sz="1800" b="1" dirty="0"/>
              <a:t>Study objective</a:t>
            </a:r>
          </a:p>
          <a:p>
            <a:pPr lvl="1"/>
            <a:r>
              <a:rPr lang="en-GB" sz="1800" dirty="0"/>
              <a:t>To identify protein biomarkers that may act as prognostic indicators for platinum-based chemotherapy treatment in patients with metastatic NSCLC</a:t>
            </a:r>
          </a:p>
          <a:p>
            <a:r>
              <a:rPr lang="en-GB" sz="1800" b="1" dirty="0"/>
              <a:t>Study design</a:t>
            </a:r>
          </a:p>
          <a:p>
            <a:pPr lvl="1"/>
            <a:r>
              <a:rPr lang="en-GB" sz="1800" dirty="0"/>
              <a:t>Tumour tissue samples were collected from 537 NSCLC patients with no history of chemotherapy treatment </a:t>
            </a:r>
          </a:p>
          <a:p>
            <a:pPr lvl="1"/>
            <a:r>
              <a:rPr lang="en-GB" sz="1800" dirty="0"/>
              <a:t>Expression levels of 8 biomarkers (ERCC1, BRCA1, p53, p27</a:t>
            </a:r>
            <a:r>
              <a:rPr lang="en-GB" sz="1800" baseline="30000" dirty="0"/>
              <a:t>kip1</a:t>
            </a:r>
            <a:r>
              <a:rPr lang="en-GB" sz="1800" dirty="0"/>
              <a:t>, TUBB3, </a:t>
            </a:r>
            <a:r>
              <a:rPr lang="en-GB" sz="1800" dirty="0" err="1"/>
              <a:t>Bax</a:t>
            </a:r>
            <a:r>
              <a:rPr lang="en-GB" sz="1800" dirty="0"/>
              <a:t>, Fas and </a:t>
            </a:r>
            <a:r>
              <a:rPr lang="en-GB" sz="1800" dirty="0" err="1"/>
              <a:t>FasL</a:t>
            </a:r>
            <a:r>
              <a:rPr lang="en-GB" sz="1800" dirty="0"/>
              <a:t>) were measured using immunohistochemistry</a:t>
            </a:r>
          </a:p>
          <a:p>
            <a:pPr lvl="1"/>
            <a:r>
              <a:rPr lang="en-GB" sz="1800" dirty="0"/>
              <a:t>The median of intensity x positivity rate score for each protein was used to determine expression marker status</a:t>
            </a:r>
          </a:p>
          <a:p>
            <a:pPr lvl="1"/>
            <a:r>
              <a:rPr lang="en-GB" sz="1800" dirty="0"/>
              <a:t>After 2 or 3 cycles of platinum-based chemotherapy, objective tumour response was correlated with results using standard RECIST criteria, OS and PFS</a:t>
            </a:r>
          </a:p>
          <a:p>
            <a:pPr lvl="1"/>
            <a:endParaRPr lang="en-GB" sz="1800" dirty="0"/>
          </a:p>
          <a:p>
            <a:endParaRPr lang="en-GB" sz="2800" dirty="0"/>
          </a:p>
        </p:txBody>
      </p:sp>
      <p:sp>
        <p:nvSpPr>
          <p:cNvPr id="5125" name="Text Box 5"/>
          <p:cNvSpPr txBox="1">
            <a:spLocks noChangeArrowheads="1"/>
          </p:cNvSpPr>
          <p:nvPr/>
        </p:nvSpPr>
        <p:spPr bwMode="auto">
          <a:xfrm>
            <a:off x="231775" y="6474897"/>
            <a:ext cx="1739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t>TUBB3, class III </a:t>
            </a:r>
            <a:r>
              <a:rPr lang="el-GR" sz="1200" dirty="0"/>
              <a:t>β</a:t>
            </a:r>
            <a:r>
              <a:rPr lang="en-GB" sz="1200" dirty="0"/>
              <a:t>-tubulin</a:t>
            </a:r>
          </a:p>
        </p:txBody>
      </p:sp>
      <p:sp>
        <p:nvSpPr>
          <p:cNvPr id="6" name="Text Box 4"/>
          <p:cNvSpPr txBox="1">
            <a:spLocks noChangeArrowheads="1"/>
          </p:cNvSpPr>
          <p:nvPr/>
        </p:nvSpPr>
        <p:spPr bwMode="auto">
          <a:xfrm>
            <a:off x="5358886" y="6474897"/>
            <a:ext cx="35644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Toffart</a:t>
            </a:r>
            <a:r>
              <a:rPr lang="en-GB" sz="1200" dirty="0">
                <a:solidFill>
                  <a:srgbClr val="363636"/>
                </a:solidFill>
              </a:rPr>
              <a:t> et al. </a:t>
            </a:r>
            <a:r>
              <a:rPr lang="it-IT" sz="1200" dirty="0">
                <a:solidFill>
                  <a:srgbClr val="363636"/>
                </a:solidFill>
              </a:rPr>
              <a:t>Ann Oncol 24, 2013; (suppl; </a:t>
            </a:r>
            <a:r>
              <a:rPr lang="it-IT" sz="1200" dirty="0" err="1">
                <a:solidFill>
                  <a:srgbClr val="363636"/>
                </a:solidFill>
              </a:rPr>
              <a:t>abstr</a:t>
            </a:r>
            <a:r>
              <a:rPr lang="it-IT" sz="1200" dirty="0">
                <a:solidFill>
                  <a:srgbClr val="363636"/>
                </a:solidFill>
              </a:rPr>
              <a:t> 3406)</a:t>
            </a:r>
            <a:endParaRPr lang="en-GB" sz="1200" dirty="0">
              <a:solidFill>
                <a:srgbClr val="363636"/>
              </a:solidFill>
            </a:endParaRPr>
          </a:p>
        </p:txBody>
      </p:sp>
    </p:spTree>
    <p:custDataLst>
      <p:tags r:id="rId1"/>
    </p:custDataLst>
    <p:extLst>
      <p:ext uri="{BB962C8B-B14F-4D97-AF65-F5344CB8AC3E}">
        <p14:creationId xmlns:p14="http://schemas.microsoft.com/office/powerpoint/2010/main" val="3270806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Key results and conclusions</a:t>
            </a:r>
          </a:p>
        </p:txBody>
      </p:sp>
      <p:sp>
        <p:nvSpPr>
          <p:cNvPr id="2" name="Content Placeholder 1"/>
          <p:cNvSpPr>
            <a:spLocks noGrp="1"/>
          </p:cNvSpPr>
          <p:nvPr>
            <p:ph sz="half" idx="1"/>
          </p:nvPr>
        </p:nvSpPr>
        <p:spPr>
          <a:xfrm>
            <a:off x="228600" y="1295400"/>
            <a:ext cx="8839200" cy="1676400"/>
          </a:xfrm>
        </p:spPr>
        <p:txBody>
          <a:bodyPr/>
          <a:lstStyle/>
          <a:p>
            <a:r>
              <a:rPr lang="en-GB" sz="1600" b="1" dirty="0"/>
              <a:t>Key results</a:t>
            </a:r>
          </a:p>
          <a:p>
            <a:pPr lvl="1"/>
            <a:r>
              <a:rPr lang="en-GB" sz="1600" dirty="0"/>
              <a:t>Patients sampled had a median age of 60 </a:t>
            </a:r>
            <a:r>
              <a:rPr lang="en-GB" sz="1600" dirty="0" err="1"/>
              <a:t>yrs</a:t>
            </a:r>
            <a:r>
              <a:rPr lang="en-GB" sz="1600" dirty="0"/>
              <a:t>, 76% were male, the majority had adenocarcinoma (60%) and 64% were stage IV, and showed median PFS of 6.9 months and median OS of 12.8 months</a:t>
            </a:r>
          </a:p>
          <a:p>
            <a:pPr lvl="1"/>
            <a:r>
              <a:rPr lang="en-GB" sz="1600" dirty="0"/>
              <a:t>229 patients provided tumour specimens in which the expression level of at least one biomarker could be studied</a:t>
            </a:r>
          </a:p>
          <a:p>
            <a:pPr lvl="1"/>
            <a:r>
              <a:rPr lang="en-GB" sz="1600" dirty="0"/>
              <a:t>Expression levels of TUBB3 were significantly higher in adenocarcinoma samples (p=0.005)</a:t>
            </a:r>
          </a:p>
          <a:p>
            <a:pPr lvl="1"/>
            <a:r>
              <a:rPr lang="en-GB" sz="1600" dirty="0"/>
              <a:t>Biomarker expression level was not associated with survival or tumour response</a:t>
            </a:r>
          </a:p>
          <a:p>
            <a:pPr lvl="1"/>
            <a:r>
              <a:rPr lang="en-GB" sz="1600" dirty="0"/>
              <a:t>Additional observations:</a:t>
            </a:r>
          </a:p>
          <a:p>
            <a:pPr lvl="2"/>
            <a:r>
              <a:rPr lang="en-GB" sz="1600" dirty="0"/>
              <a:t>Tumours displaying low levels of ERCC1 expression were more likely to be metastatic</a:t>
            </a:r>
          </a:p>
          <a:p>
            <a:pPr lvl="2"/>
            <a:r>
              <a:rPr lang="en-GB" sz="1600" dirty="0" err="1"/>
              <a:t>FasL</a:t>
            </a:r>
            <a:r>
              <a:rPr lang="en-GB" sz="1600" dirty="0"/>
              <a:t>- or TUBB3-negative tumours tended to show a better response to platinum-based chemotherapy than </a:t>
            </a:r>
            <a:r>
              <a:rPr lang="en-GB" sz="1600" dirty="0" err="1"/>
              <a:t>FasL</a:t>
            </a:r>
            <a:r>
              <a:rPr lang="en-GB" sz="1600" dirty="0"/>
              <a:t>- or TUBB3-positive tumours</a:t>
            </a:r>
          </a:p>
          <a:p>
            <a:pPr>
              <a:buFont typeface="Arial" panose="020B0604020202020204" pitchFamily="34" charset="0"/>
              <a:buChar char="•"/>
            </a:pPr>
            <a:r>
              <a:rPr lang="en-GB" sz="1600" b="1" dirty="0"/>
              <a:t>Key conclusions</a:t>
            </a:r>
          </a:p>
          <a:p>
            <a:pPr lvl="1"/>
            <a:r>
              <a:rPr lang="en-GB" sz="1600" dirty="0"/>
              <a:t>No associations were identified between any of the biomarkers studied (ERCC1, BRCA1, p53, p27</a:t>
            </a:r>
            <a:r>
              <a:rPr lang="en-GB" sz="1600" baseline="30000" dirty="0"/>
              <a:t>kip1</a:t>
            </a:r>
            <a:r>
              <a:rPr lang="en-GB" sz="1600" dirty="0"/>
              <a:t>, TUBB3, </a:t>
            </a:r>
            <a:r>
              <a:rPr lang="en-GB" sz="1600" dirty="0" err="1"/>
              <a:t>Bax</a:t>
            </a:r>
            <a:r>
              <a:rPr lang="en-GB" sz="1600" dirty="0"/>
              <a:t>, Fas and </a:t>
            </a:r>
            <a:r>
              <a:rPr lang="en-GB" sz="1600" dirty="0" err="1"/>
              <a:t>FasL</a:t>
            </a:r>
            <a:r>
              <a:rPr lang="en-GB" sz="1600" dirty="0"/>
              <a:t>) and outcomes (disease control rate or survival) after treatment with platinum-based chemotherapy</a:t>
            </a:r>
          </a:p>
          <a:p>
            <a:pPr lvl="1"/>
            <a:r>
              <a:rPr lang="en-GB" sz="1600" dirty="0"/>
              <a:t>These </a:t>
            </a:r>
            <a:r>
              <a:rPr lang="en-GB" sz="1600" dirty="0" err="1"/>
              <a:t>immunohistochemical</a:t>
            </a:r>
            <a:r>
              <a:rPr lang="en-GB" sz="1600" dirty="0"/>
              <a:t> biomarkers should not be used to make treatment choices in patients with NSCLC</a:t>
            </a:r>
          </a:p>
          <a:p>
            <a:endParaRPr lang="en-GB" sz="2000" dirty="0"/>
          </a:p>
        </p:txBody>
      </p:sp>
      <p:sp>
        <p:nvSpPr>
          <p:cNvPr id="7" name="Text Box 4"/>
          <p:cNvSpPr txBox="1">
            <a:spLocks noChangeArrowheads="1"/>
          </p:cNvSpPr>
          <p:nvPr/>
        </p:nvSpPr>
        <p:spPr bwMode="auto">
          <a:xfrm>
            <a:off x="5358886" y="6474897"/>
            <a:ext cx="35644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Toffart</a:t>
            </a:r>
            <a:r>
              <a:rPr lang="en-GB" sz="1200" dirty="0">
                <a:solidFill>
                  <a:srgbClr val="363636"/>
                </a:solidFill>
              </a:rPr>
              <a:t> et al. </a:t>
            </a:r>
            <a:r>
              <a:rPr lang="it-IT" sz="1200" dirty="0">
                <a:solidFill>
                  <a:srgbClr val="363636"/>
                </a:solidFill>
              </a:rPr>
              <a:t>Ann Oncol 24, 2013; (suppl; </a:t>
            </a:r>
            <a:r>
              <a:rPr lang="it-IT" sz="1200" dirty="0" err="1">
                <a:solidFill>
                  <a:srgbClr val="363636"/>
                </a:solidFill>
              </a:rPr>
              <a:t>abstr</a:t>
            </a:r>
            <a:r>
              <a:rPr lang="it-IT" sz="1200" dirty="0">
                <a:solidFill>
                  <a:srgbClr val="363636"/>
                </a:solidFill>
              </a:rPr>
              <a:t> 3406)</a:t>
            </a:r>
            <a:endParaRPr lang="en-GB" sz="1200" dirty="0">
              <a:solidFill>
                <a:srgbClr val="363636"/>
              </a:solidFill>
            </a:endParaRPr>
          </a:p>
        </p:txBody>
      </p:sp>
    </p:spTree>
    <p:custDataLst>
      <p:tags r:id="rId1"/>
    </p:custDataLst>
    <p:extLst>
      <p:ext uri="{BB962C8B-B14F-4D97-AF65-F5344CB8AC3E}">
        <p14:creationId xmlns:p14="http://schemas.microsoft.com/office/powerpoint/2010/main" val="1471101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2000" dirty="0"/>
              <a:t>3407: Does KRAS mutation status predict </a:t>
            </a:r>
            <a:r>
              <a:rPr lang="en-GB" sz="2000" dirty="0" err="1"/>
              <a:t>chemoresistance</a:t>
            </a:r>
            <a:r>
              <a:rPr lang="en-GB" sz="2000" dirty="0"/>
              <a:t> in advanced non-small cell lung cancer (NSCLC)? – </a:t>
            </a:r>
            <a:r>
              <a:rPr lang="en-GB" sz="2000" i="1" dirty="0" err="1"/>
              <a:t>Macerelli</a:t>
            </a:r>
            <a:r>
              <a:rPr lang="en-GB" sz="2000" i="1" dirty="0"/>
              <a:t> M et al</a:t>
            </a:r>
          </a:p>
        </p:txBody>
      </p:sp>
      <p:sp>
        <p:nvSpPr>
          <p:cNvPr id="5123" name="Rectangle 3"/>
          <p:cNvSpPr>
            <a:spLocks noGrp="1" noChangeArrowheads="1"/>
          </p:cNvSpPr>
          <p:nvPr>
            <p:ph type="body" idx="1"/>
          </p:nvPr>
        </p:nvSpPr>
        <p:spPr>
          <a:xfrm>
            <a:off x="228600" y="1320800"/>
            <a:ext cx="8686800" cy="5537200"/>
          </a:xfrm>
        </p:spPr>
        <p:txBody>
          <a:bodyPr/>
          <a:lstStyle/>
          <a:p>
            <a:r>
              <a:rPr lang="en-GB" sz="1600" b="1" dirty="0"/>
              <a:t>Study objective</a:t>
            </a:r>
          </a:p>
          <a:p>
            <a:pPr lvl="1"/>
            <a:r>
              <a:rPr lang="en-GB" sz="1600" dirty="0"/>
              <a:t>To investigate KRAS mutations as prognostic indicators for platinum-based chemotherapy in patients with advanced NSCLC</a:t>
            </a:r>
          </a:p>
          <a:p>
            <a:r>
              <a:rPr lang="en-GB" sz="1600" b="1" dirty="0"/>
              <a:t>Study type/design</a:t>
            </a:r>
          </a:p>
          <a:p>
            <a:pPr lvl="1"/>
            <a:r>
              <a:rPr lang="en-GB" sz="1600" dirty="0"/>
              <a:t>Retrospective review of data from 340 patients with advanced NSCLC (stage IIIB/IV) </a:t>
            </a:r>
          </a:p>
          <a:p>
            <a:pPr lvl="1"/>
            <a:r>
              <a:rPr lang="en-GB" sz="1600" dirty="0"/>
              <a:t>201/340 patients had undergone platinum-based first-line chemotherapy and had </a:t>
            </a:r>
            <a:r>
              <a:rPr lang="en-GB" sz="1600" dirty="0" err="1"/>
              <a:t>biomolecular</a:t>
            </a:r>
            <a:r>
              <a:rPr lang="en-GB" sz="1600" dirty="0"/>
              <a:t> profiles</a:t>
            </a:r>
          </a:p>
          <a:p>
            <a:pPr lvl="1"/>
            <a:r>
              <a:rPr lang="en-GB" sz="1600" dirty="0"/>
              <a:t>Patients with an exclusive KRAS mutation (i.e. no other known mutations present) or </a:t>
            </a:r>
            <a:r>
              <a:rPr lang="en-GB" sz="1600" dirty="0" err="1"/>
              <a:t>wt</a:t>
            </a:r>
            <a:r>
              <a:rPr lang="en-GB" sz="1600" dirty="0"/>
              <a:t> KRAS and EGFR were included in the analysis and separated according to KRAS mutation status</a:t>
            </a:r>
          </a:p>
          <a:p>
            <a:r>
              <a:rPr lang="en-GB" sz="1600" b="1" dirty="0"/>
              <a:t>Key results</a:t>
            </a:r>
          </a:p>
          <a:p>
            <a:pPr lvl="1"/>
            <a:r>
              <a:rPr lang="en-GB" sz="1600" dirty="0"/>
              <a:t>Information from 108 patients was analysed; 39 possessed the KRAS mutation and 69 did not (</a:t>
            </a:r>
            <a:r>
              <a:rPr lang="en-GB" sz="1600" dirty="0" err="1"/>
              <a:t>wt</a:t>
            </a:r>
            <a:r>
              <a:rPr lang="en-GB" sz="1600" dirty="0"/>
              <a:t>)</a:t>
            </a:r>
          </a:p>
          <a:p>
            <a:pPr lvl="1"/>
            <a:r>
              <a:rPr lang="en-GB" sz="1600" dirty="0"/>
              <a:t>KRAS mutated patients were more likely to have brain/liver metastases compared with </a:t>
            </a:r>
            <a:r>
              <a:rPr lang="en-GB" sz="1600" dirty="0" err="1"/>
              <a:t>wt</a:t>
            </a:r>
            <a:r>
              <a:rPr lang="en-GB" sz="1600" dirty="0"/>
              <a:t> (33%/21% vs. 13%/7%, respectively) according to pre-chemotherapy radiological data</a:t>
            </a:r>
            <a:endParaRPr lang="en-GB" sz="2400" dirty="0"/>
          </a:p>
        </p:txBody>
      </p:sp>
      <p:sp>
        <p:nvSpPr>
          <p:cNvPr id="5125" name="Text Box 5"/>
          <p:cNvSpPr txBox="1">
            <a:spLocks noChangeArrowheads="1"/>
          </p:cNvSpPr>
          <p:nvPr/>
        </p:nvSpPr>
        <p:spPr bwMode="auto">
          <a:xfrm>
            <a:off x="152400" y="6553200"/>
            <a:ext cx="8367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err="1"/>
              <a:t>wt</a:t>
            </a:r>
            <a:r>
              <a:rPr lang="en-GB" sz="1200" dirty="0"/>
              <a:t>, wild type</a:t>
            </a:r>
          </a:p>
        </p:txBody>
      </p:sp>
      <p:sp>
        <p:nvSpPr>
          <p:cNvPr id="6" name="Text Box 4"/>
          <p:cNvSpPr txBox="1">
            <a:spLocks noChangeArrowheads="1"/>
          </p:cNvSpPr>
          <p:nvPr/>
        </p:nvSpPr>
        <p:spPr bwMode="auto">
          <a:xfrm>
            <a:off x="5168028" y="6474897"/>
            <a:ext cx="375531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Macerelli</a:t>
            </a:r>
            <a:r>
              <a:rPr lang="en-GB" sz="1200" dirty="0">
                <a:solidFill>
                  <a:srgbClr val="363636"/>
                </a:solidFill>
              </a:rPr>
              <a:t> et al. </a:t>
            </a:r>
            <a:r>
              <a:rPr lang="it-IT" sz="1200" dirty="0">
                <a:solidFill>
                  <a:srgbClr val="363636"/>
                </a:solidFill>
              </a:rPr>
              <a:t>Ann Oncol 24, 2013; (suppl; </a:t>
            </a:r>
            <a:r>
              <a:rPr lang="it-IT" sz="1200" dirty="0" err="1">
                <a:solidFill>
                  <a:srgbClr val="363636"/>
                </a:solidFill>
              </a:rPr>
              <a:t>abstr</a:t>
            </a:r>
            <a:r>
              <a:rPr lang="it-IT" sz="1200" dirty="0">
                <a:solidFill>
                  <a:srgbClr val="363636"/>
                </a:solidFill>
              </a:rPr>
              <a:t> 3407)</a:t>
            </a:r>
            <a:endParaRPr lang="en-GB" sz="1200" dirty="0">
              <a:solidFill>
                <a:srgbClr val="363636"/>
              </a:solidFill>
            </a:endParaRPr>
          </a:p>
        </p:txBody>
      </p:sp>
    </p:spTree>
    <p:custDataLst>
      <p:tags r:id="rId1"/>
    </p:custDataLst>
    <p:extLst>
      <p:ext uri="{BB962C8B-B14F-4D97-AF65-F5344CB8AC3E}">
        <p14:creationId xmlns:p14="http://schemas.microsoft.com/office/powerpoint/2010/main" val="3887528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Key results: Treatment activity and </a:t>
            </a:r>
            <a:br>
              <a:rPr lang="en-GB" dirty="0"/>
            </a:br>
            <a:r>
              <a:rPr lang="en-GB" dirty="0"/>
              <a:t>mutational status</a:t>
            </a:r>
          </a:p>
        </p:txBody>
      </p:sp>
      <p:sp>
        <p:nvSpPr>
          <p:cNvPr id="2" name="Content Placeholder 1"/>
          <p:cNvSpPr>
            <a:spLocks noGrp="1"/>
          </p:cNvSpPr>
          <p:nvPr>
            <p:ph sz="half" idx="1"/>
          </p:nvPr>
        </p:nvSpPr>
        <p:spPr>
          <a:xfrm>
            <a:off x="228599" y="1295400"/>
            <a:ext cx="8795327" cy="1676400"/>
          </a:xfrm>
        </p:spPr>
        <p:txBody>
          <a:bodyPr/>
          <a:lstStyle/>
          <a:p>
            <a:r>
              <a:rPr lang="en-GB" sz="1400" b="1" dirty="0"/>
              <a:t>Key results</a:t>
            </a:r>
          </a:p>
          <a:p>
            <a:pPr lvl="1"/>
            <a:r>
              <a:rPr lang="en-GB" sz="1400" dirty="0"/>
              <a:t>DCR of first-line (not second-line) chemotherapy was significantly lower for patients with KRAS mutations than </a:t>
            </a:r>
            <a:r>
              <a:rPr lang="en-GB" sz="1400" dirty="0" err="1"/>
              <a:t>wt</a:t>
            </a:r>
            <a:r>
              <a:rPr lang="en-GB" sz="1400" dirty="0"/>
              <a:t> (76% vs. 91%; p=0.03)</a:t>
            </a:r>
          </a:p>
          <a:p>
            <a:pPr lvl="1"/>
            <a:r>
              <a:rPr lang="en-GB" sz="1400" dirty="0"/>
              <a:t>There was no significant difference in PFS (p=0.79) or OS (p=0.40) between the groups at 24 months</a:t>
            </a:r>
          </a:p>
          <a:p>
            <a:pPr>
              <a:buFont typeface="Arial" panose="020B0604020202020204" pitchFamily="34" charset="0"/>
              <a:buChar char="•"/>
            </a:pPr>
            <a:endParaRPr lang="en-GB" sz="1400" b="1" dirty="0"/>
          </a:p>
          <a:p>
            <a:pPr>
              <a:buFont typeface="Arial" panose="020B0604020202020204" pitchFamily="34" charset="0"/>
              <a:buChar char="•"/>
            </a:pPr>
            <a:endParaRPr lang="en-GB" sz="1400" b="1" dirty="0"/>
          </a:p>
          <a:p>
            <a:pPr>
              <a:buFont typeface="Arial" panose="020B0604020202020204" pitchFamily="34" charset="0"/>
              <a:buChar char="•"/>
            </a:pPr>
            <a:endParaRPr lang="en-GB" sz="1400" b="1" dirty="0"/>
          </a:p>
          <a:p>
            <a:pPr>
              <a:buFont typeface="Arial" panose="020B0604020202020204" pitchFamily="34" charset="0"/>
              <a:buChar char="•"/>
            </a:pPr>
            <a:endParaRPr lang="en-GB" sz="1400" b="1" dirty="0"/>
          </a:p>
          <a:p>
            <a:pPr>
              <a:buFont typeface="Arial" panose="020B0604020202020204" pitchFamily="34" charset="0"/>
              <a:buChar char="•"/>
            </a:pPr>
            <a:endParaRPr lang="en-GB" sz="1400" b="1" dirty="0"/>
          </a:p>
          <a:p>
            <a:pPr>
              <a:buFont typeface="Arial" panose="020B0604020202020204" pitchFamily="34" charset="0"/>
              <a:buChar char="•"/>
            </a:pPr>
            <a:endParaRPr lang="en-GB" sz="1400" b="1" dirty="0"/>
          </a:p>
          <a:p>
            <a:pPr>
              <a:buFont typeface="Arial" panose="020B0604020202020204" pitchFamily="34" charset="0"/>
              <a:buChar char="•"/>
            </a:pPr>
            <a:endParaRPr lang="en-GB" sz="1400" b="1" dirty="0"/>
          </a:p>
          <a:p>
            <a:pPr>
              <a:buFont typeface="Arial" panose="020B0604020202020204" pitchFamily="34" charset="0"/>
              <a:buChar char="•"/>
            </a:pPr>
            <a:endParaRPr lang="en-GB" sz="1400" b="1" dirty="0"/>
          </a:p>
          <a:p>
            <a:pPr>
              <a:buFont typeface="Arial" panose="020B0604020202020204" pitchFamily="34" charset="0"/>
              <a:buChar char="•"/>
            </a:pPr>
            <a:endParaRPr lang="en-GB" sz="1400" b="1" dirty="0"/>
          </a:p>
          <a:p>
            <a:pPr>
              <a:buFont typeface="Arial" panose="020B0604020202020204" pitchFamily="34" charset="0"/>
              <a:buChar char="•"/>
            </a:pPr>
            <a:endParaRPr lang="en-GB" sz="1400" b="1" dirty="0"/>
          </a:p>
          <a:p>
            <a:pPr>
              <a:buFont typeface="Arial" panose="020B0604020202020204" pitchFamily="34" charset="0"/>
              <a:buChar char="•"/>
            </a:pPr>
            <a:endParaRPr lang="en-GB" sz="1400" b="1" dirty="0"/>
          </a:p>
          <a:p>
            <a:pPr>
              <a:buFont typeface="Arial" panose="020B0604020202020204" pitchFamily="34" charset="0"/>
              <a:buChar char="•"/>
            </a:pPr>
            <a:r>
              <a:rPr lang="en-GB" sz="1400" b="1" dirty="0"/>
              <a:t>Key conclusions</a:t>
            </a:r>
          </a:p>
          <a:p>
            <a:pPr lvl="1"/>
            <a:r>
              <a:rPr lang="en-GB" sz="1400" dirty="0"/>
              <a:t>Patients with the KRAS tumour mutation showed a higher incidence of brain and liver metastases and lower DCR and ORR compared with patients with KRAS </a:t>
            </a:r>
            <a:r>
              <a:rPr lang="en-GB" sz="1400" dirty="0" err="1"/>
              <a:t>wt</a:t>
            </a:r>
            <a:endParaRPr lang="en-GB" sz="1400" dirty="0"/>
          </a:p>
        </p:txBody>
      </p:sp>
      <p:sp>
        <p:nvSpPr>
          <p:cNvPr id="5125" name="Text Box 5"/>
          <p:cNvSpPr txBox="1">
            <a:spLocks noChangeArrowheads="1"/>
          </p:cNvSpPr>
          <p:nvPr/>
        </p:nvSpPr>
        <p:spPr bwMode="auto">
          <a:xfrm>
            <a:off x="231775" y="6105565"/>
            <a:ext cx="462825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solidFill>
                  <a:srgbClr val="363636"/>
                </a:solidFill>
              </a:rPr>
              <a:t>CR, complete response; DCR, disease control rate; ORR, objective response rate; PD, progressive disease; PR, partial response; </a:t>
            </a:r>
            <a:br>
              <a:rPr lang="en-GB" sz="1200" dirty="0">
                <a:solidFill>
                  <a:srgbClr val="363636"/>
                </a:solidFill>
              </a:rPr>
            </a:br>
            <a:r>
              <a:rPr lang="en-GB" sz="1200" dirty="0">
                <a:solidFill>
                  <a:srgbClr val="363636"/>
                </a:solidFill>
              </a:rPr>
              <a:t>SD, stable disease </a:t>
            </a:r>
          </a:p>
        </p:txBody>
      </p:sp>
      <p:sp>
        <p:nvSpPr>
          <p:cNvPr id="6" name="Text Box 4"/>
          <p:cNvSpPr txBox="1">
            <a:spLocks noChangeArrowheads="1"/>
          </p:cNvSpPr>
          <p:nvPr/>
        </p:nvSpPr>
        <p:spPr bwMode="auto">
          <a:xfrm>
            <a:off x="5168028" y="6474897"/>
            <a:ext cx="375531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Macerelli</a:t>
            </a:r>
            <a:r>
              <a:rPr lang="en-GB" sz="1200" dirty="0">
                <a:solidFill>
                  <a:srgbClr val="363636"/>
                </a:solidFill>
              </a:rPr>
              <a:t> et al. </a:t>
            </a:r>
            <a:r>
              <a:rPr lang="it-IT" sz="1200" dirty="0">
                <a:solidFill>
                  <a:srgbClr val="363636"/>
                </a:solidFill>
              </a:rPr>
              <a:t>Ann Oncol 24, 2013; (suppl; </a:t>
            </a:r>
            <a:r>
              <a:rPr lang="it-IT" sz="1200" dirty="0" err="1">
                <a:solidFill>
                  <a:srgbClr val="363636"/>
                </a:solidFill>
              </a:rPr>
              <a:t>abstr</a:t>
            </a:r>
            <a:r>
              <a:rPr lang="it-IT" sz="1200" dirty="0">
                <a:solidFill>
                  <a:srgbClr val="363636"/>
                </a:solidFill>
              </a:rPr>
              <a:t> 3407)</a:t>
            </a:r>
            <a:endParaRPr lang="en-GB" sz="1200" dirty="0">
              <a:solidFill>
                <a:srgbClr val="363636"/>
              </a:solidFill>
            </a:endParaRPr>
          </a:p>
        </p:txBody>
      </p:sp>
      <p:graphicFrame>
        <p:nvGraphicFramePr>
          <p:cNvPr id="9" name="Group 88"/>
          <p:cNvGraphicFramePr>
            <a:graphicFrameLocks noGrp="1"/>
          </p:cNvGraphicFramePr>
          <p:nvPr>
            <p:extLst>
              <p:ext uri="{D42A27DB-BD31-4B8C-83A1-F6EECF244321}">
                <p14:modId xmlns:p14="http://schemas.microsoft.com/office/powerpoint/2010/main" val="2979336612"/>
              </p:ext>
            </p:extLst>
          </p:nvPr>
        </p:nvGraphicFramePr>
        <p:xfrm>
          <a:off x="228600" y="2403756"/>
          <a:ext cx="8686800" cy="2590800"/>
        </p:xfrm>
        <a:graphic>
          <a:graphicData uri="http://schemas.openxmlformats.org/drawingml/2006/table">
            <a:tbl>
              <a:tblPr firstRow="1" bandRow="1">
                <a:tableStyleId>{69012ECD-51FC-41F1-AA8D-1B2483CD663E}</a:tableStyleId>
              </a:tblPr>
              <a:tblGrid>
                <a:gridCol w="2819400">
                  <a:extLst>
                    <a:ext uri="{9D8B030D-6E8A-4147-A177-3AD203B41FA5}">
                      <a16:colId xmlns:a16="http://schemas.microsoft.com/office/drawing/2014/main" val="20000"/>
                    </a:ext>
                  </a:extLst>
                </a:gridCol>
                <a:gridCol w="1819672">
                  <a:extLst>
                    <a:ext uri="{9D8B030D-6E8A-4147-A177-3AD203B41FA5}">
                      <a16:colId xmlns:a16="http://schemas.microsoft.com/office/drawing/2014/main" val="20001"/>
                    </a:ext>
                  </a:extLst>
                </a:gridCol>
                <a:gridCol w="2023864">
                  <a:extLst>
                    <a:ext uri="{9D8B030D-6E8A-4147-A177-3AD203B41FA5}">
                      <a16:colId xmlns:a16="http://schemas.microsoft.com/office/drawing/2014/main" val="20002"/>
                    </a:ext>
                  </a:extLst>
                </a:gridCol>
                <a:gridCol w="2023864">
                  <a:extLst>
                    <a:ext uri="{9D8B030D-6E8A-4147-A177-3AD203B41FA5}">
                      <a16:colId xmlns:a16="http://schemas.microsoft.com/office/drawing/2014/main" val="20003"/>
                    </a:ext>
                  </a:extLst>
                </a:gridCol>
              </a:tblGrid>
              <a:tr h="542427">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600" b="1" i="0" u="none" strike="noStrike" cap="none" normalizeH="0" baseline="0" dirty="0">
                          <a:ln>
                            <a:noFill/>
                          </a:ln>
                          <a:solidFill>
                            <a:schemeClr val="tx2"/>
                          </a:solidFill>
                          <a:effectLst/>
                          <a:latin typeface="+mj-lt"/>
                          <a:cs typeface="Arial" charset="0"/>
                        </a:rPr>
                        <a:t>Treatment activity, n (%)</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u="none" strike="noStrike" cap="none" normalizeH="0" baseline="0" dirty="0">
                          <a:ln>
                            <a:noFill/>
                          </a:ln>
                          <a:solidFill>
                            <a:schemeClr val="tx2"/>
                          </a:solidFill>
                          <a:effectLst/>
                          <a:latin typeface="+mj-lt"/>
                        </a:rPr>
                        <a:t>KRAS mutated</a:t>
                      </a:r>
                      <a:br>
                        <a:rPr kumimoji="0" lang="en-GB" sz="1600" u="none" strike="noStrike" cap="none" normalizeH="0" baseline="0" dirty="0">
                          <a:ln>
                            <a:noFill/>
                          </a:ln>
                          <a:solidFill>
                            <a:schemeClr val="tx2"/>
                          </a:solidFill>
                          <a:effectLst/>
                          <a:latin typeface="+mj-lt"/>
                        </a:rPr>
                      </a:br>
                      <a:r>
                        <a:rPr kumimoji="0" lang="en-GB" sz="1600" u="none" strike="noStrike" cap="none" normalizeH="0" baseline="0" dirty="0">
                          <a:ln>
                            <a:noFill/>
                          </a:ln>
                          <a:solidFill>
                            <a:schemeClr val="tx2"/>
                          </a:solidFill>
                          <a:effectLst/>
                          <a:latin typeface="+mj-lt"/>
                        </a:rPr>
                        <a:t>(n=38)</a:t>
                      </a:r>
                      <a:endParaRPr kumimoji="0" lang="en-GB" sz="1600" b="1" i="0" u="none" strike="noStrike" cap="none" normalizeH="0" baseline="0" dirty="0">
                        <a:ln>
                          <a:noFill/>
                        </a:ln>
                        <a:solidFill>
                          <a:schemeClr val="tx2"/>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600" u="none" strike="noStrike" cap="none" normalizeH="0" baseline="0" dirty="0">
                          <a:ln>
                            <a:noFill/>
                          </a:ln>
                          <a:solidFill>
                            <a:schemeClr val="tx2"/>
                          </a:solidFill>
                          <a:effectLst/>
                          <a:latin typeface="+mj-lt"/>
                        </a:rPr>
                        <a:t>KRAS </a:t>
                      </a:r>
                      <a:r>
                        <a:rPr kumimoji="0" lang="en-GB" sz="1600" u="none" strike="noStrike" cap="none" normalizeH="0" baseline="0" dirty="0" err="1">
                          <a:ln>
                            <a:noFill/>
                          </a:ln>
                          <a:solidFill>
                            <a:schemeClr val="tx2"/>
                          </a:solidFill>
                          <a:effectLst/>
                          <a:latin typeface="+mj-lt"/>
                        </a:rPr>
                        <a:t>wt</a:t>
                      </a:r>
                      <a:br>
                        <a:rPr kumimoji="0" lang="en-GB" sz="1600" u="none" strike="noStrike" cap="none" normalizeH="0" baseline="0" dirty="0">
                          <a:ln>
                            <a:noFill/>
                          </a:ln>
                          <a:solidFill>
                            <a:schemeClr val="tx2"/>
                          </a:solidFill>
                          <a:effectLst/>
                          <a:latin typeface="+mj-lt"/>
                        </a:rPr>
                      </a:br>
                      <a:r>
                        <a:rPr kumimoji="0" lang="en-GB" sz="1600" u="none" strike="noStrike" cap="none" normalizeH="0" baseline="0" dirty="0">
                          <a:ln>
                            <a:noFill/>
                          </a:ln>
                          <a:solidFill>
                            <a:schemeClr val="tx2"/>
                          </a:solidFill>
                          <a:effectLst/>
                          <a:latin typeface="+mj-lt"/>
                        </a:rPr>
                        <a:t>(n=69)</a:t>
                      </a:r>
                      <a:endParaRPr kumimoji="0" lang="en-GB" sz="1600" b="1" i="0" u="none" strike="noStrike" cap="none" normalizeH="0" baseline="0" dirty="0">
                        <a:ln>
                          <a:noFill/>
                        </a:ln>
                        <a:solidFill>
                          <a:schemeClr val="tx2"/>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i="0" u="none" strike="noStrike" cap="none" normalizeH="0" baseline="0" dirty="0">
                          <a:ln>
                            <a:noFill/>
                          </a:ln>
                          <a:solidFill>
                            <a:schemeClr val="tx2"/>
                          </a:solidFill>
                          <a:effectLst/>
                          <a:latin typeface="+mj-lt"/>
                        </a:rPr>
                        <a:t>p</a:t>
                      </a:r>
                      <a:r>
                        <a:rPr kumimoji="0" lang="en-GB" sz="1600" u="none" strike="noStrike" cap="none" normalizeH="0" baseline="0" dirty="0">
                          <a:ln>
                            <a:noFill/>
                          </a:ln>
                          <a:solidFill>
                            <a:schemeClr val="tx2"/>
                          </a:solidFill>
                          <a:effectLst/>
                          <a:latin typeface="+mj-lt"/>
                        </a:rPr>
                        <a:t>-value</a:t>
                      </a:r>
                      <a:br>
                        <a:rPr kumimoji="0" lang="en-GB" sz="1600" u="none" strike="noStrike" cap="none" normalizeH="0" baseline="0" dirty="0">
                          <a:ln>
                            <a:noFill/>
                          </a:ln>
                          <a:solidFill>
                            <a:schemeClr val="tx2"/>
                          </a:solidFill>
                          <a:effectLst/>
                          <a:latin typeface="+mj-lt"/>
                        </a:rPr>
                      </a:br>
                      <a:r>
                        <a:rPr kumimoji="0" lang="en-GB" sz="1600" u="none" strike="noStrike" cap="none" normalizeH="0" baseline="0" dirty="0">
                          <a:ln>
                            <a:noFill/>
                          </a:ln>
                          <a:solidFill>
                            <a:schemeClr val="tx2"/>
                          </a:solidFill>
                          <a:effectLst/>
                          <a:latin typeface="+mj-lt"/>
                        </a:rPr>
                        <a:t>(test Chi</a:t>
                      </a:r>
                      <a:r>
                        <a:rPr kumimoji="0" lang="en-GB" sz="1600" u="none" strike="noStrike" cap="none" normalizeH="0" baseline="30000" dirty="0">
                          <a:ln>
                            <a:noFill/>
                          </a:ln>
                          <a:solidFill>
                            <a:schemeClr val="tx2"/>
                          </a:solidFill>
                          <a:effectLst/>
                          <a:latin typeface="+mj-lt"/>
                        </a:rPr>
                        <a:t>2</a:t>
                      </a:r>
                      <a:r>
                        <a:rPr kumimoji="0" lang="en-GB" sz="1600" u="none" strike="noStrike" cap="none" normalizeH="0" baseline="0" dirty="0">
                          <a:ln>
                            <a:noFill/>
                          </a:ln>
                          <a:solidFill>
                            <a:schemeClr val="tx2"/>
                          </a:solidFill>
                          <a:effectLst/>
                          <a:latin typeface="+mj-lt"/>
                        </a:rPr>
                        <a:t>)</a:t>
                      </a:r>
                      <a:endParaRPr kumimoji="0" lang="en-GB" sz="1600" b="1" i="0" u="none" strike="noStrike" cap="none" normalizeH="0" baseline="0" dirty="0">
                        <a:ln>
                          <a:noFill/>
                        </a:ln>
                        <a:solidFill>
                          <a:schemeClr val="tx2"/>
                        </a:solidFill>
                        <a:effectLst/>
                        <a:latin typeface="+mj-lt"/>
                        <a:cs typeface="Arial" charset="0"/>
                      </a:endParaRPr>
                    </a:p>
                  </a:txBody>
                  <a:tcPr marL="45720" marR="45720" anchor="ctr" horzOverflow="overflow"/>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600" u="none" strike="noStrike" cap="none" normalizeH="0" baseline="0" dirty="0">
                          <a:ln>
                            <a:noFill/>
                          </a:ln>
                          <a:effectLst/>
                          <a:latin typeface="+mj-lt"/>
                        </a:rPr>
                        <a:t>CR</a:t>
                      </a: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u="none" strike="noStrike" cap="none" normalizeH="0" baseline="0" dirty="0">
                          <a:ln>
                            <a:noFill/>
                          </a:ln>
                          <a:effectLst/>
                          <a:latin typeface="+mj-lt"/>
                        </a:rPr>
                        <a:t>0</a:t>
                      </a: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u="none" strike="noStrike" cap="none" normalizeH="0" baseline="0" dirty="0">
                          <a:ln>
                            <a:noFill/>
                          </a:ln>
                          <a:effectLst/>
                          <a:latin typeface="+mj-lt"/>
                        </a:rPr>
                        <a:t>1 (1)</a:t>
                      </a: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600" u="none" strike="noStrike" cap="none" normalizeH="0" baseline="0" dirty="0">
                          <a:ln>
                            <a:noFill/>
                          </a:ln>
                          <a:effectLst/>
                          <a:latin typeface="+mj-lt"/>
                        </a:rPr>
                        <a:t>PR</a:t>
                      </a: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u="none" strike="noStrike" cap="none" normalizeH="0" baseline="0" dirty="0">
                          <a:ln>
                            <a:noFill/>
                          </a:ln>
                          <a:effectLst/>
                          <a:latin typeface="+mj-lt"/>
                        </a:rPr>
                        <a:t>8 (21)</a:t>
                      </a: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u="none" strike="noStrike" cap="none" normalizeH="0" baseline="0" dirty="0">
                          <a:ln>
                            <a:noFill/>
                          </a:ln>
                          <a:effectLst/>
                          <a:latin typeface="+mj-lt"/>
                        </a:rPr>
                        <a:t>26 (38)</a:t>
                      </a: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600" u="none" strike="noStrike" cap="none" normalizeH="0" baseline="0" dirty="0">
                          <a:ln>
                            <a:noFill/>
                          </a:ln>
                          <a:effectLst/>
                          <a:latin typeface="+mj-lt"/>
                        </a:rPr>
                        <a:t>SD</a:t>
                      </a:r>
                      <a:endParaRPr kumimoji="0" lang="en-GB" sz="1600" b="0" i="0" u="none" strike="noStrike" kern="1200" cap="none" normalizeH="0" baseline="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u="none" strike="noStrike" cap="none" normalizeH="0" baseline="0" dirty="0">
                          <a:ln>
                            <a:noFill/>
                          </a:ln>
                          <a:effectLst/>
                          <a:latin typeface="+mj-lt"/>
                        </a:rPr>
                        <a:t>21 (55)</a:t>
                      </a: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u="none" strike="noStrike" cap="none" normalizeH="0" baseline="0" dirty="0">
                          <a:ln>
                            <a:noFill/>
                          </a:ln>
                          <a:effectLst/>
                          <a:latin typeface="+mj-lt"/>
                        </a:rPr>
                        <a:t>36 (52)</a:t>
                      </a: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600" u="none" strike="noStrike" cap="none" normalizeH="0" baseline="0" dirty="0">
                          <a:ln>
                            <a:noFill/>
                          </a:ln>
                          <a:effectLst/>
                          <a:latin typeface="+mj-lt"/>
                        </a:rPr>
                        <a:t>PD</a:t>
                      </a:r>
                      <a:endParaRPr kumimoji="0" lang="en-GB" sz="1600" b="0" i="0" u="none" strike="noStrike" kern="1200" cap="none" normalizeH="0" baseline="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u="none" strike="noStrike" cap="none" normalizeH="0" baseline="0" dirty="0">
                          <a:ln>
                            <a:noFill/>
                          </a:ln>
                          <a:effectLst/>
                          <a:latin typeface="+mj-lt"/>
                        </a:rPr>
                        <a:t>9 (23)</a:t>
                      </a: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u="none" strike="noStrike" cap="none" normalizeH="0" baseline="0" dirty="0">
                          <a:ln>
                            <a:noFill/>
                          </a:ln>
                          <a:effectLst/>
                          <a:latin typeface="+mj-lt"/>
                        </a:rPr>
                        <a:t>6 (9)</a:t>
                      </a: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600" b="0" i="0" u="none" strike="noStrike" cap="none" normalizeH="0" baseline="0" dirty="0">
                        <a:ln>
                          <a:noFill/>
                        </a:ln>
                        <a:solidFill>
                          <a:schemeClr val="tx1"/>
                        </a:solidFill>
                        <a:effectLst/>
                        <a:latin typeface="+mj-lt"/>
                        <a:cs typeface="Arial" charset="0"/>
                      </a:endParaRPr>
                    </a:p>
                  </a:txBody>
                  <a:tcPr marL="45720" marR="45720" anchor="ctr" horzOverflow="overflow"/>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600" b="1" u="none" strike="noStrike" cap="none" normalizeH="0" baseline="0" dirty="0">
                          <a:ln>
                            <a:noFill/>
                          </a:ln>
                          <a:effectLst/>
                          <a:latin typeface="+mj-lt"/>
                        </a:rPr>
                        <a:t>ORR (CR + PR)</a:t>
                      </a:r>
                      <a:endParaRPr kumimoji="0" lang="en-GB" sz="1600" b="1" i="0" u="none" strike="noStrike" kern="1200" cap="none" normalizeH="0" baseline="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b="1" u="none" strike="noStrike" cap="none" normalizeH="0" baseline="0" dirty="0">
                          <a:ln>
                            <a:noFill/>
                          </a:ln>
                          <a:effectLst/>
                          <a:latin typeface="+mj-lt"/>
                        </a:rPr>
                        <a:t>8 (21)</a:t>
                      </a:r>
                      <a:endParaRPr kumimoji="0" lang="en-GB" sz="1600" b="1"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b="1" u="none" strike="noStrike" cap="none" normalizeH="0" baseline="0" dirty="0">
                          <a:ln>
                            <a:noFill/>
                          </a:ln>
                          <a:effectLst/>
                          <a:latin typeface="+mj-lt"/>
                        </a:rPr>
                        <a:t>27 (39)</a:t>
                      </a:r>
                      <a:endParaRPr kumimoji="0" lang="en-GB" sz="1600" b="1"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b="1" u="none" strike="noStrike" cap="none" normalizeH="0" baseline="0" dirty="0">
                          <a:ln>
                            <a:noFill/>
                          </a:ln>
                          <a:effectLst/>
                          <a:latin typeface="+mj-lt"/>
                        </a:rPr>
                        <a:t>0.06</a:t>
                      </a:r>
                      <a:endParaRPr kumimoji="0" lang="en-GB" sz="1600" b="1" i="0" u="none" strike="noStrike" cap="none" normalizeH="0" baseline="0" dirty="0">
                        <a:ln>
                          <a:noFill/>
                        </a:ln>
                        <a:solidFill>
                          <a:schemeClr val="tx1"/>
                        </a:solidFill>
                        <a:effectLst/>
                        <a:latin typeface="+mj-lt"/>
                        <a:cs typeface="Arial" charset="0"/>
                      </a:endParaRPr>
                    </a:p>
                  </a:txBody>
                  <a:tcPr marL="45720" marR="45720" anchor="ctr" horzOverflow="overflow"/>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600" b="1" u="none" strike="noStrike" cap="none" normalizeH="0" baseline="0" dirty="0">
                          <a:ln>
                            <a:noFill/>
                          </a:ln>
                          <a:effectLst/>
                          <a:latin typeface="+mj-lt"/>
                        </a:rPr>
                        <a:t>DCR (CR + PR + SD)</a:t>
                      </a:r>
                      <a:endParaRPr kumimoji="0" lang="en-GB" sz="1600" b="1"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b="1" u="none" strike="noStrike" cap="none" normalizeH="0" baseline="0" dirty="0">
                          <a:ln>
                            <a:noFill/>
                          </a:ln>
                          <a:effectLst/>
                          <a:latin typeface="+mj-lt"/>
                        </a:rPr>
                        <a:t>29 (76)</a:t>
                      </a:r>
                      <a:endParaRPr kumimoji="0" lang="en-GB" sz="1600" b="1"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b="1" u="none" strike="noStrike" cap="none" normalizeH="0" baseline="0" dirty="0">
                          <a:ln>
                            <a:noFill/>
                          </a:ln>
                          <a:effectLst/>
                          <a:latin typeface="+mj-lt"/>
                        </a:rPr>
                        <a:t>63 (91)</a:t>
                      </a:r>
                      <a:endParaRPr kumimoji="0" lang="en-GB" sz="1600" b="1" i="0" u="none" strike="noStrike" cap="none" normalizeH="0" baseline="0" dirty="0">
                        <a:ln>
                          <a:noFill/>
                        </a:ln>
                        <a:solidFill>
                          <a:schemeClr val="tx1"/>
                        </a:solidFill>
                        <a:effectLst/>
                        <a:latin typeface="+mj-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b="1" u="none" strike="noStrike" cap="none" normalizeH="0" baseline="0" dirty="0">
                          <a:ln>
                            <a:noFill/>
                          </a:ln>
                          <a:effectLst/>
                          <a:latin typeface="+mj-lt"/>
                        </a:rPr>
                        <a:t>0.03</a:t>
                      </a:r>
                      <a:endParaRPr kumimoji="0" lang="en-GB" sz="1600" b="1" i="0" u="none" strike="noStrike" cap="none" normalizeH="0" baseline="0" dirty="0">
                        <a:ln>
                          <a:noFill/>
                        </a:ln>
                        <a:solidFill>
                          <a:schemeClr val="tx1"/>
                        </a:solidFill>
                        <a:effectLst/>
                        <a:latin typeface="+mj-lt"/>
                        <a:cs typeface="Arial" charset="0"/>
                      </a:endParaRPr>
                    </a:p>
                  </a:txBody>
                  <a:tcPr marL="45720" marR="45720" anchor="ctr" horzOverflow="overflow"/>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1861844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a:solidFill>
                  <a:srgbClr val="002850"/>
                </a:solidFill>
              </a:rPr>
              <a:t>3410: MARQUEE: A randomized, double-blind, placebo-controlled, phase 3 trial of </a:t>
            </a:r>
            <a:r>
              <a:rPr lang="en-GB" sz="1800" dirty="0" err="1">
                <a:solidFill>
                  <a:srgbClr val="002850"/>
                </a:solidFill>
              </a:rPr>
              <a:t>tivantinib</a:t>
            </a:r>
            <a:r>
              <a:rPr lang="en-GB" sz="1800" dirty="0">
                <a:solidFill>
                  <a:srgbClr val="002850"/>
                </a:solidFill>
              </a:rPr>
              <a:t> (ARQ 197) plus </a:t>
            </a:r>
            <a:r>
              <a:rPr lang="en-GB" sz="1800" dirty="0" err="1">
                <a:solidFill>
                  <a:srgbClr val="002850"/>
                </a:solidFill>
              </a:rPr>
              <a:t>erlotinib</a:t>
            </a:r>
            <a:r>
              <a:rPr lang="en-GB" sz="1800" dirty="0">
                <a:solidFill>
                  <a:srgbClr val="002850"/>
                </a:solidFill>
              </a:rPr>
              <a:t> versus placebo plus </a:t>
            </a:r>
            <a:r>
              <a:rPr lang="en-GB" sz="1800" dirty="0" err="1">
                <a:solidFill>
                  <a:srgbClr val="002850"/>
                </a:solidFill>
              </a:rPr>
              <a:t>erlotinib</a:t>
            </a:r>
            <a:r>
              <a:rPr lang="en-GB" sz="1800" dirty="0">
                <a:solidFill>
                  <a:srgbClr val="002850"/>
                </a:solidFill>
              </a:rPr>
              <a:t> in previously treated patients with locally advanced or metastatic, non-squamous, non-small-cell lung cancer (NSCLC) – </a:t>
            </a:r>
            <a:r>
              <a:rPr lang="en-GB" sz="1800" i="1" dirty="0" err="1">
                <a:solidFill>
                  <a:srgbClr val="002850"/>
                </a:solidFill>
              </a:rPr>
              <a:t>Scagliotti</a:t>
            </a:r>
            <a:r>
              <a:rPr lang="en-GB" sz="1800" i="1" dirty="0">
                <a:solidFill>
                  <a:srgbClr val="002850"/>
                </a:solidFill>
              </a:rPr>
              <a:t> G et al</a:t>
            </a:r>
            <a:endParaRPr lang="en-GB" altLang="zh-CN" dirty="0"/>
          </a:p>
        </p:txBody>
      </p:sp>
      <p:sp>
        <p:nvSpPr>
          <p:cNvPr id="60419" name="Rectangle 9"/>
          <p:cNvSpPr>
            <a:spLocks noGrp="1" noChangeArrowheads="1"/>
          </p:cNvSpPr>
          <p:nvPr>
            <p:ph sz="half" idx="1"/>
          </p:nvPr>
        </p:nvSpPr>
        <p:spPr>
          <a:xfrm>
            <a:off x="228600" y="5218544"/>
            <a:ext cx="4267200" cy="1219200"/>
          </a:xfrm>
        </p:spPr>
        <p:txBody>
          <a:bodyPr/>
          <a:lstStyle/>
          <a:p>
            <a:pPr marL="0" indent="0">
              <a:buNone/>
            </a:pPr>
            <a:r>
              <a:rPr lang="en-GB" sz="1600" b="1" dirty="0"/>
              <a:t>Primary endpoint</a:t>
            </a:r>
          </a:p>
          <a:p>
            <a:r>
              <a:rPr lang="en-GB" sz="1600" dirty="0"/>
              <a:t>OS</a:t>
            </a:r>
          </a:p>
          <a:p>
            <a:endParaRPr lang="en-GB" sz="1600" dirty="0"/>
          </a:p>
        </p:txBody>
      </p:sp>
      <p:sp>
        <p:nvSpPr>
          <p:cNvPr id="23556" name="Content Placeholder 26"/>
          <p:cNvSpPr>
            <a:spLocks noGrp="1"/>
          </p:cNvSpPr>
          <p:nvPr>
            <p:ph sz="half" idx="2"/>
          </p:nvPr>
        </p:nvSpPr>
        <p:spPr>
          <a:xfrm>
            <a:off x="4648200" y="5218544"/>
            <a:ext cx="4267200" cy="1219200"/>
          </a:xfrm>
        </p:spPr>
        <p:txBody>
          <a:bodyPr/>
          <a:lstStyle/>
          <a:p>
            <a:pPr marL="0" indent="0">
              <a:buNone/>
            </a:pPr>
            <a:r>
              <a:rPr lang="en-GB" sz="1600" b="1" dirty="0"/>
              <a:t>Secondary endpoints</a:t>
            </a:r>
          </a:p>
          <a:p>
            <a:r>
              <a:rPr lang="en-GB" sz="1600" dirty="0"/>
              <a:t>PFS</a:t>
            </a:r>
          </a:p>
          <a:p>
            <a:r>
              <a:rPr lang="en-GB" sz="1600" dirty="0"/>
              <a:t>PFS/OS in molecular subgroups</a:t>
            </a:r>
          </a:p>
          <a:p>
            <a:r>
              <a:rPr lang="en-GB" sz="1600" dirty="0"/>
              <a:t>Safety</a:t>
            </a:r>
          </a:p>
        </p:txBody>
      </p:sp>
      <p:sp>
        <p:nvSpPr>
          <p:cNvPr id="43" name="Content Placeholder 26"/>
          <p:cNvSpPr txBox="1">
            <a:spLocks/>
          </p:cNvSpPr>
          <p:nvPr/>
        </p:nvSpPr>
        <p:spPr bwMode="auto">
          <a:xfrm>
            <a:off x="4855936" y="3336925"/>
            <a:ext cx="3401786"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lgn="l">
              <a:spcBef>
                <a:spcPts val="0"/>
              </a:spcBef>
              <a:spcAft>
                <a:spcPts val="400"/>
              </a:spcAft>
              <a:buFont typeface="Arial" pitchFamily="34" charset="0"/>
              <a:buChar char="•"/>
              <a:defRPr/>
            </a:pPr>
            <a:r>
              <a:rPr lang="en-GB" sz="1400" dirty="0">
                <a:latin typeface="+mn-lt"/>
              </a:rPr>
              <a:t>Prior therapies, sex, smoking history</a:t>
            </a:r>
          </a:p>
          <a:p>
            <a:pPr marL="203200" indent="-203200" algn="l">
              <a:spcBef>
                <a:spcPts val="0"/>
              </a:spcBef>
              <a:spcAft>
                <a:spcPts val="400"/>
              </a:spcAft>
              <a:buFont typeface="Arial" pitchFamily="34" charset="0"/>
              <a:buChar char="•"/>
              <a:defRPr/>
            </a:pPr>
            <a:r>
              <a:rPr lang="en-GB" sz="1400" dirty="0">
                <a:latin typeface="+mn-lt"/>
              </a:rPr>
              <a:t>EGFR and KRAS mutation status</a:t>
            </a:r>
          </a:p>
        </p:txBody>
      </p:sp>
      <p:sp>
        <p:nvSpPr>
          <p:cNvPr id="45" name="AutoShape 9"/>
          <p:cNvSpPr>
            <a:spLocks noChangeArrowheads="1"/>
          </p:cNvSpPr>
          <p:nvPr/>
        </p:nvSpPr>
        <p:spPr bwMode="auto">
          <a:xfrm>
            <a:off x="228600" y="2358978"/>
            <a:ext cx="3456214" cy="285284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dirty="0">
                <a:solidFill>
                  <a:schemeClr val="tx2"/>
                </a:solidFill>
                <a:ea typeface="SimSun" pitchFamily="2" charset="-122"/>
              </a:rPr>
              <a:t>Locally advanced or metastatic non-squamous NSCLC</a:t>
            </a:r>
            <a:endParaRPr lang="en-GB" altLang="zh-CN" i="1"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dirty="0">
                <a:solidFill>
                  <a:schemeClr val="tx2"/>
                </a:solidFill>
                <a:ea typeface="SimSun" pitchFamily="2" charset="-122"/>
              </a:rPr>
              <a:t>Previous systemic therapy</a:t>
            </a:r>
          </a:p>
          <a:p>
            <a:pPr marL="228600" indent="-228600" algn="l" defTabSz="892175" eaLnBrk="0" hangingPunct="0">
              <a:spcAft>
                <a:spcPct val="30000"/>
              </a:spcAft>
              <a:buFont typeface="Arial" pitchFamily="34" charset="0"/>
              <a:buChar char="•"/>
            </a:pPr>
            <a:r>
              <a:rPr lang="en-GB" altLang="zh-CN" dirty="0">
                <a:solidFill>
                  <a:schemeClr val="tx2"/>
                </a:solidFill>
                <a:ea typeface="SimSun" pitchFamily="2" charset="-122"/>
              </a:rPr>
              <a:t>No previous EGRF inhibitor</a:t>
            </a:r>
          </a:p>
          <a:p>
            <a:pPr marL="228600" indent="-228600" algn="l" defTabSz="892175" eaLnBrk="0" hangingPunct="0">
              <a:spcAft>
                <a:spcPct val="30000"/>
              </a:spcAft>
              <a:buFont typeface="Arial" pitchFamily="34" charset="0"/>
              <a:buChar char="•"/>
            </a:pPr>
            <a:r>
              <a:rPr lang="en-GB" altLang="zh-CN" dirty="0">
                <a:solidFill>
                  <a:schemeClr val="tx2"/>
                </a:solidFill>
                <a:ea typeface="SimSun" pitchFamily="2" charset="-122"/>
              </a:rPr>
              <a:t>ECOG PS 0/1</a:t>
            </a:r>
          </a:p>
          <a:p>
            <a:pPr marL="292100" indent="-292100" algn="l" defTabSz="892175" eaLnBrk="0" hangingPunct="0">
              <a:spcAft>
                <a:spcPct val="30000"/>
              </a:spcAft>
              <a:buFont typeface="Wingdings" pitchFamily="2" charset="2"/>
              <a:buNone/>
            </a:pPr>
            <a:r>
              <a:rPr lang="en-GB" altLang="zh-CN" dirty="0">
                <a:solidFill>
                  <a:schemeClr val="tx2"/>
                </a:solidFill>
                <a:ea typeface="SimSun" pitchFamily="2" charset="-122"/>
              </a:rPr>
              <a:t>(n=1,048)</a:t>
            </a:r>
          </a:p>
        </p:txBody>
      </p:sp>
      <p:sp>
        <p:nvSpPr>
          <p:cNvPr id="51" name="TextBox 50"/>
          <p:cNvSpPr txBox="1"/>
          <p:nvPr/>
        </p:nvSpPr>
        <p:spPr>
          <a:xfrm>
            <a:off x="228600" y="1295400"/>
            <a:ext cx="8694738" cy="1077218"/>
          </a:xfrm>
          <a:prstGeom prst="rect">
            <a:avLst/>
          </a:prstGeom>
          <a:noFill/>
        </p:spPr>
        <p:txBody>
          <a:bodyPr wrap="square" lIns="0" rtlCol="0">
            <a:spAutoFit/>
          </a:bodyPr>
          <a:lstStyle/>
          <a:p>
            <a:r>
              <a:rPr lang="en-GB" sz="1600" dirty="0"/>
              <a:t>Randomised, placebo-controlled, double-blind phase III study</a:t>
            </a:r>
          </a:p>
          <a:p>
            <a:endParaRPr lang="en-GB" sz="1600" dirty="0"/>
          </a:p>
          <a:p>
            <a:r>
              <a:rPr lang="en-GB" sz="1600" dirty="0"/>
              <a:t>Objective: To evaluate the efficacy of </a:t>
            </a:r>
            <a:r>
              <a:rPr lang="en-GB" sz="1600" dirty="0" err="1"/>
              <a:t>tivantinib</a:t>
            </a:r>
            <a:r>
              <a:rPr lang="en-GB" sz="1600" dirty="0"/>
              <a:t> plus </a:t>
            </a:r>
            <a:r>
              <a:rPr lang="en-GB" sz="1600" dirty="0" err="1"/>
              <a:t>erlotinib</a:t>
            </a:r>
            <a:r>
              <a:rPr lang="en-GB" sz="1600" dirty="0"/>
              <a:t> in patients with locally advanced or metastatic non-squamous NSCLC</a:t>
            </a:r>
          </a:p>
        </p:txBody>
      </p:sp>
      <p:sp>
        <p:nvSpPr>
          <p:cNvPr id="21" name="Text Box 9"/>
          <p:cNvSpPr txBox="1">
            <a:spLocks noChangeArrowheads="1"/>
          </p:cNvSpPr>
          <p:nvPr/>
        </p:nvSpPr>
        <p:spPr bwMode="auto">
          <a:xfrm>
            <a:off x="231775" y="6276460"/>
            <a:ext cx="4344194" cy="38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MARQUEE, MET inhibitor </a:t>
            </a:r>
            <a:r>
              <a:rPr lang="en-GB" sz="1200" dirty="0" err="1"/>
              <a:t>tivantinib</a:t>
            </a:r>
            <a:r>
              <a:rPr lang="en-GB" sz="1200" dirty="0"/>
              <a:t> (ARQ197) plus erlotinib vs. </a:t>
            </a:r>
            <a:r>
              <a:rPr lang="en-GB" sz="1200" dirty="0" err="1"/>
              <a:t>erlotinib</a:t>
            </a:r>
            <a:r>
              <a:rPr lang="en-GB" sz="1200" dirty="0"/>
              <a:t> plus placebo in NSCLC</a:t>
            </a:r>
          </a:p>
        </p:txBody>
      </p:sp>
      <p:sp>
        <p:nvSpPr>
          <p:cNvPr id="39" name="Oval 14"/>
          <p:cNvSpPr>
            <a:spLocks noChangeArrowheads="1"/>
          </p:cNvSpPr>
          <p:nvPr/>
        </p:nvSpPr>
        <p:spPr bwMode="auto">
          <a:xfrm>
            <a:off x="3941537" y="3490913"/>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40" name="AutoShape 15"/>
          <p:cNvCxnSpPr>
            <a:cxnSpLocks noChangeShapeType="1"/>
            <a:stCxn id="39" idx="0"/>
          </p:cNvCxnSpPr>
          <p:nvPr/>
        </p:nvCxnSpPr>
        <p:spPr bwMode="auto">
          <a:xfrm rot="5400000" flipH="1" flipV="1">
            <a:off x="4236189" y="2861793"/>
            <a:ext cx="626267" cy="631975"/>
          </a:xfrm>
          <a:prstGeom prst="bentConnector2">
            <a:avLst/>
          </a:prstGeom>
          <a:noFill/>
          <a:ln w="38100">
            <a:solidFill>
              <a:schemeClr val="bg1"/>
            </a:solidFill>
            <a:miter lim="800000"/>
            <a:headEnd/>
            <a:tailEnd type="triangle" w="med" len="med"/>
          </a:ln>
        </p:spPr>
      </p:cxnSp>
      <p:cxnSp>
        <p:nvCxnSpPr>
          <p:cNvPr id="41" name="AutoShape 16"/>
          <p:cNvCxnSpPr>
            <a:cxnSpLocks noChangeShapeType="1"/>
            <a:stCxn id="39" idx="4"/>
            <a:endCxn id="53" idx="1"/>
          </p:cNvCxnSpPr>
          <p:nvPr/>
        </p:nvCxnSpPr>
        <p:spPr bwMode="auto">
          <a:xfrm rot="16200000" flipH="1">
            <a:off x="4239363" y="4069084"/>
            <a:ext cx="619919" cy="631975"/>
          </a:xfrm>
          <a:prstGeom prst="bentConnector2">
            <a:avLst/>
          </a:prstGeom>
          <a:noFill/>
          <a:ln w="38100">
            <a:solidFill>
              <a:schemeClr val="bg1"/>
            </a:solidFill>
            <a:miter lim="800000"/>
            <a:headEnd/>
            <a:tailEnd type="triangle" w="med" len="med"/>
          </a:ln>
        </p:spPr>
      </p:cxnSp>
      <p:sp>
        <p:nvSpPr>
          <p:cNvPr id="42" name="AutoShape 12"/>
          <p:cNvSpPr>
            <a:spLocks noChangeArrowheads="1"/>
          </p:cNvSpPr>
          <p:nvPr/>
        </p:nvSpPr>
        <p:spPr bwMode="auto">
          <a:xfrm>
            <a:off x="8257722" y="4430713"/>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44" name="AutoShape 12"/>
          <p:cNvSpPr>
            <a:spLocks noChangeArrowheads="1"/>
          </p:cNvSpPr>
          <p:nvPr/>
        </p:nvSpPr>
        <p:spPr bwMode="auto">
          <a:xfrm>
            <a:off x="8257722" y="2600327"/>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cxnSp>
        <p:nvCxnSpPr>
          <p:cNvPr id="49" name="AutoShape 19"/>
          <p:cNvCxnSpPr>
            <a:cxnSpLocks noChangeShapeType="1"/>
            <a:endCxn id="39" idx="2"/>
          </p:cNvCxnSpPr>
          <p:nvPr/>
        </p:nvCxnSpPr>
        <p:spPr bwMode="auto">
          <a:xfrm>
            <a:off x="3684814" y="3783013"/>
            <a:ext cx="256723" cy="0"/>
          </a:xfrm>
          <a:prstGeom prst="straightConnector1">
            <a:avLst/>
          </a:prstGeom>
          <a:noFill/>
          <a:ln w="38100">
            <a:solidFill>
              <a:schemeClr val="bg1"/>
            </a:solidFill>
            <a:round/>
            <a:headEnd/>
            <a:tailEnd type="triangle" w="med" len="med"/>
          </a:ln>
        </p:spPr>
      </p:cxnSp>
      <p:cxnSp>
        <p:nvCxnSpPr>
          <p:cNvPr id="52" name="AutoShape 21"/>
          <p:cNvCxnSpPr>
            <a:cxnSpLocks noChangeShapeType="1"/>
            <a:stCxn id="54" idx="3"/>
            <a:endCxn id="44" idx="1"/>
          </p:cNvCxnSpPr>
          <p:nvPr/>
        </p:nvCxnSpPr>
        <p:spPr bwMode="auto">
          <a:xfrm>
            <a:off x="7543800" y="2864646"/>
            <a:ext cx="713922" cy="0"/>
          </a:xfrm>
          <a:prstGeom prst="straightConnector1">
            <a:avLst/>
          </a:prstGeom>
          <a:noFill/>
          <a:ln w="38100">
            <a:solidFill>
              <a:schemeClr val="bg1"/>
            </a:solidFill>
            <a:round/>
            <a:headEnd/>
            <a:tailEnd type="triangle" w="med" len="med"/>
          </a:ln>
        </p:spPr>
      </p:cxnSp>
      <p:sp>
        <p:nvSpPr>
          <p:cNvPr id="53" name="AutoShape 12"/>
          <p:cNvSpPr>
            <a:spLocks noChangeArrowheads="1"/>
          </p:cNvSpPr>
          <p:nvPr/>
        </p:nvSpPr>
        <p:spPr bwMode="auto">
          <a:xfrm>
            <a:off x="4865310" y="4284664"/>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Placebo +</a:t>
            </a:r>
          </a:p>
          <a:p>
            <a:pPr algn="ctr" defTabSz="892175" eaLnBrk="0" hangingPunct="0"/>
            <a:r>
              <a:rPr lang="en-GB" altLang="zh-CN" dirty="0">
                <a:solidFill>
                  <a:schemeClr val="tx2"/>
                </a:solidFill>
                <a:ea typeface="SimSun" pitchFamily="2" charset="-122"/>
              </a:rPr>
              <a:t>erlotinib 150 mg </a:t>
            </a:r>
            <a:r>
              <a:rPr lang="en-GB" altLang="zh-CN" dirty="0" err="1">
                <a:solidFill>
                  <a:schemeClr val="tx2"/>
                </a:solidFill>
                <a:ea typeface="SimSun" pitchFamily="2" charset="-122"/>
              </a:rPr>
              <a:t>qd</a:t>
            </a:r>
            <a:endParaRPr lang="en-GB" altLang="zh-CN" dirty="0">
              <a:solidFill>
                <a:schemeClr val="tx2"/>
              </a:solidFill>
              <a:ea typeface="SimSun" pitchFamily="2" charset="-122"/>
            </a:endParaRPr>
          </a:p>
          <a:p>
            <a:pPr algn="ctr" defTabSz="892175" eaLnBrk="0" hangingPunct="0"/>
            <a:r>
              <a:rPr lang="en-GB" altLang="zh-CN" dirty="0">
                <a:solidFill>
                  <a:schemeClr val="tx2"/>
                </a:solidFill>
                <a:ea typeface="SimSun" pitchFamily="2" charset="-122"/>
              </a:rPr>
              <a:t>(n=522)</a:t>
            </a:r>
          </a:p>
        </p:txBody>
      </p:sp>
      <p:sp>
        <p:nvSpPr>
          <p:cNvPr id="54" name="AutoShape 8"/>
          <p:cNvSpPr>
            <a:spLocks noChangeArrowheads="1"/>
          </p:cNvSpPr>
          <p:nvPr/>
        </p:nvSpPr>
        <p:spPr bwMode="auto">
          <a:xfrm>
            <a:off x="4865310" y="2454277"/>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err="1">
                <a:solidFill>
                  <a:schemeClr val="tx2"/>
                </a:solidFill>
                <a:ea typeface="SimSun" pitchFamily="2" charset="-122"/>
              </a:rPr>
              <a:t>Tivantinib</a:t>
            </a:r>
            <a:r>
              <a:rPr lang="en-GB" altLang="zh-CN" dirty="0">
                <a:solidFill>
                  <a:schemeClr val="tx2"/>
                </a:solidFill>
                <a:ea typeface="SimSun" pitchFamily="2" charset="-122"/>
              </a:rPr>
              <a:t> 360 mg bid + erlotinib 150 mg </a:t>
            </a:r>
            <a:r>
              <a:rPr lang="en-GB" altLang="zh-CN" dirty="0" err="1">
                <a:solidFill>
                  <a:schemeClr val="tx2"/>
                </a:solidFill>
                <a:ea typeface="SimSun" pitchFamily="2" charset="-122"/>
              </a:rPr>
              <a:t>qd</a:t>
            </a:r>
            <a:endParaRPr lang="en-GB" altLang="zh-CN" dirty="0">
              <a:solidFill>
                <a:schemeClr val="tx2"/>
              </a:solidFill>
              <a:ea typeface="SimSun" pitchFamily="2" charset="-122"/>
            </a:endParaRPr>
          </a:p>
          <a:p>
            <a:pPr algn="ctr" defTabSz="892175" eaLnBrk="0" hangingPunct="0"/>
            <a:r>
              <a:rPr lang="en-GB" altLang="zh-CN" dirty="0">
                <a:solidFill>
                  <a:schemeClr val="tx2"/>
                </a:solidFill>
                <a:ea typeface="SimSun" pitchFamily="2" charset="-122"/>
              </a:rPr>
              <a:t>(n=526)</a:t>
            </a:r>
          </a:p>
        </p:txBody>
      </p:sp>
      <p:sp>
        <p:nvSpPr>
          <p:cNvPr id="22" name="Text Box 4"/>
          <p:cNvSpPr txBox="1">
            <a:spLocks noChangeArrowheads="1"/>
          </p:cNvSpPr>
          <p:nvPr/>
        </p:nvSpPr>
        <p:spPr bwMode="auto">
          <a:xfrm>
            <a:off x="5167951" y="6474897"/>
            <a:ext cx="375538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Scagliotti</a:t>
            </a:r>
            <a:r>
              <a:rPr lang="en-GB" sz="1200" dirty="0"/>
              <a:t> et al. </a:t>
            </a:r>
            <a:r>
              <a:rPr lang="it-IT" sz="1200" dirty="0"/>
              <a:t>Ann Oncol 24, 2013; (suppl; abstr 3410)</a:t>
            </a:r>
            <a:endParaRPr lang="en-GB" sz="1200" dirty="0"/>
          </a:p>
        </p:txBody>
      </p:sp>
      <p:cxnSp>
        <p:nvCxnSpPr>
          <p:cNvPr id="20" name="AutoShape 21"/>
          <p:cNvCxnSpPr>
            <a:cxnSpLocks noChangeShapeType="1"/>
          </p:cNvCxnSpPr>
          <p:nvPr/>
        </p:nvCxnSpPr>
        <p:spPr bwMode="auto">
          <a:xfrm>
            <a:off x="7534150" y="4695032"/>
            <a:ext cx="713922" cy="0"/>
          </a:xfrm>
          <a:prstGeom prst="straightConnector1">
            <a:avLst/>
          </a:prstGeom>
          <a:noFill/>
          <a:ln w="38100">
            <a:solidFill>
              <a:schemeClr val="bg1"/>
            </a:solidFill>
            <a:round/>
            <a:headEnd/>
            <a:tailEnd type="triangle" w="med" len="med"/>
          </a:ln>
        </p:spPr>
      </p:cxnSp>
    </p:spTree>
    <p:extLst>
      <p:ext uri="{BB962C8B-B14F-4D97-AF65-F5344CB8AC3E}">
        <p14:creationId xmlns:p14="http://schemas.microsoft.com/office/powerpoint/2010/main" val="165746091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Efficacy: PFS and ORR improved with </a:t>
            </a:r>
            <a:r>
              <a:rPr lang="en-GB" dirty="0" err="1"/>
              <a:t>tivantinib</a:t>
            </a:r>
            <a:r>
              <a:rPr lang="en-GB" dirty="0"/>
              <a:t> </a:t>
            </a:r>
          </a:p>
        </p:txBody>
      </p:sp>
      <p:sp>
        <p:nvSpPr>
          <p:cNvPr id="2" name="Content Placeholder 1"/>
          <p:cNvSpPr>
            <a:spLocks noGrp="1"/>
          </p:cNvSpPr>
          <p:nvPr>
            <p:ph sz="half" idx="1"/>
          </p:nvPr>
        </p:nvSpPr>
        <p:spPr>
          <a:xfrm>
            <a:off x="228600" y="1295400"/>
            <a:ext cx="8694738" cy="1341512"/>
          </a:xfrm>
        </p:spPr>
        <p:txBody>
          <a:bodyPr/>
          <a:lstStyle/>
          <a:p>
            <a:pPr>
              <a:buFont typeface="Arial" panose="020B0604020202020204" pitchFamily="34" charset="0"/>
              <a:buChar char="•"/>
            </a:pPr>
            <a:r>
              <a:rPr lang="en-GB" sz="1400" b="1" dirty="0"/>
              <a:t>Key results</a:t>
            </a:r>
          </a:p>
          <a:p>
            <a:pPr lvl="1"/>
            <a:r>
              <a:rPr lang="en-GB" sz="1400" dirty="0"/>
              <a:t>1,048 patients enrolled (median age 62 </a:t>
            </a:r>
            <a:r>
              <a:rPr lang="en-GB" sz="1400" dirty="0" err="1"/>
              <a:t>yrs</a:t>
            </a:r>
            <a:r>
              <a:rPr lang="en-GB" sz="1400" dirty="0"/>
              <a:t>, 66% had one prior therapy, mutant KRAS and EGFR identified in 27.1% and 10.4% of patients, respectively)</a:t>
            </a:r>
          </a:p>
          <a:p>
            <a:pPr lvl="1"/>
            <a:r>
              <a:rPr lang="en-GB" sz="1400" dirty="0"/>
              <a:t>No change observed in OS with addition of </a:t>
            </a:r>
            <a:r>
              <a:rPr lang="en-GB" sz="1400" dirty="0" err="1"/>
              <a:t>tivantinib</a:t>
            </a:r>
            <a:r>
              <a:rPr lang="en-GB" sz="1400" dirty="0"/>
              <a:t> (8.5 vs. 7.8 months without </a:t>
            </a:r>
            <a:r>
              <a:rPr lang="en-GB" sz="1400" dirty="0" err="1"/>
              <a:t>tivantinib</a:t>
            </a:r>
            <a:r>
              <a:rPr lang="en-GB" sz="1400" dirty="0"/>
              <a:t>, p=0.81)</a:t>
            </a:r>
          </a:p>
          <a:p>
            <a:pPr lvl="1"/>
            <a:r>
              <a:rPr lang="en-GB" sz="1400" dirty="0"/>
              <a:t>However, PFS and ORR were significantly improved with combination treatment</a:t>
            </a:r>
            <a:endParaRPr lang="en-GB" dirty="0"/>
          </a:p>
        </p:txBody>
      </p:sp>
      <p:sp>
        <p:nvSpPr>
          <p:cNvPr id="122" name="TextBox 121"/>
          <p:cNvSpPr txBox="1"/>
          <p:nvPr/>
        </p:nvSpPr>
        <p:spPr>
          <a:xfrm>
            <a:off x="603152" y="3395519"/>
            <a:ext cx="383439" cy="307777"/>
          </a:xfrm>
          <a:prstGeom prst="rect">
            <a:avLst/>
          </a:prstGeom>
          <a:noFill/>
        </p:spPr>
        <p:txBody>
          <a:bodyPr wrap="none" rtlCol="0">
            <a:spAutoFit/>
          </a:bodyPr>
          <a:lstStyle/>
          <a:p>
            <a:pPr algn="r" fontAlgn="auto">
              <a:spcBef>
                <a:spcPts val="0"/>
              </a:spcBef>
              <a:spcAft>
                <a:spcPts val="0"/>
              </a:spcAft>
            </a:pPr>
            <a:r>
              <a:rPr lang="en-GB" sz="1400" b="1" dirty="0">
                <a:solidFill>
                  <a:srgbClr val="363636"/>
                </a:solidFill>
                <a:latin typeface="Arial"/>
                <a:cs typeface="Arial"/>
              </a:rPr>
              <a:t>75</a:t>
            </a:r>
          </a:p>
        </p:txBody>
      </p:sp>
      <p:sp>
        <p:nvSpPr>
          <p:cNvPr id="123" name="TextBox 122"/>
          <p:cNvSpPr txBox="1"/>
          <p:nvPr/>
        </p:nvSpPr>
        <p:spPr>
          <a:xfrm>
            <a:off x="603153" y="4168535"/>
            <a:ext cx="383438" cy="307777"/>
          </a:xfrm>
          <a:prstGeom prst="rect">
            <a:avLst/>
          </a:prstGeom>
          <a:noFill/>
        </p:spPr>
        <p:txBody>
          <a:bodyPr wrap="none" rtlCol="0">
            <a:spAutoFit/>
          </a:bodyPr>
          <a:lstStyle/>
          <a:p>
            <a:pPr algn="r" fontAlgn="auto">
              <a:spcBef>
                <a:spcPts val="0"/>
              </a:spcBef>
              <a:spcAft>
                <a:spcPts val="0"/>
              </a:spcAft>
            </a:pPr>
            <a:r>
              <a:rPr lang="en-GB" sz="1400" b="1" dirty="0">
                <a:solidFill>
                  <a:srgbClr val="363636"/>
                </a:solidFill>
                <a:latin typeface="Arial"/>
                <a:cs typeface="Arial"/>
              </a:rPr>
              <a:t>50</a:t>
            </a:r>
          </a:p>
        </p:txBody>
      </p:sp>
      <p:sp>
        <p:nvSpPr>
          <p:cNvPr id="125" name="TextBox 124"/>
          <p:cNvSpPr txBox="1"/>
          <p:nvPr/>
        </p:nvSpPr>
        <p:spPr>
          <a:xfrm>
            <a:off x="603153" y="4941551"/>
            <a:ext cx="383438" cy="307777"/>
          </a:xfrm>
          <a:prstGeom prst="rect">
            <a:avLst/>
          </a:prstGeom>
          <a:noFill/>
        </p:spPr>
        <p:txBody>
          <a:bodyPr wrap="none" rtlCol="0">
            <a:spAutoFit/>
          </a:bodyPr>
          <a:lstStyle/>
          <a:p>
            <a:pPr algn="r" fontAlgn="auto">
              <a:spcBef>
                <a:spcPts val="0"/>
              </a:spcBef>
              <a:spcAft>
                <a:spcPts val="0"/>
              </a:spcAft>
            </a:pPr>
            <a:r>
              <a:rPr lang="en-GB" sz="1400" b="1" dirty="0">
                <a:solidFill>
                  <a:srgbClr val="363636"/>
                </a:solidFill>
                <a:latin typeface="Arial"/>
                <a:cs typeface="Arial"/>
              </a:rPr>
              <a:t>25</a:t>
            </a:r>
          </a:p>
        </p:txBody>
      </p:sp>
      <p:sp>
        <p:nvSpPr>
          <p:cNvPr id="126" name="TextBox 125"/>
          <p:cNvSpPr txBox="1"/>
          <p:nvPr/>
        </p:nvSpPr>
        <p:spPr>
          <a:xfrm>
            <a:off x="702539" y="5714567"/>
            <a:ext cx="284052" cy="307777"/>
          </a:xfrm>
          <a:prstGeom prst="rect">
            <a:avLst/>
          </a:prstGeom>
          <a:noFill/>
        </p:spPr>
        <p:txBody>
          <a:bodyPr wrap="none" rtlCol="0">
            <a:spAutoFit/>
          </a:bodyPr>
          <a:lstStyle/>
          <a:p>
            <a:pPr algn="r" fontAlgn="auto">
              <a:spcBef>
                <a:spcPts val="0"/>
              </a:spcBef>
              <a:spcAft>
                <a:spcPts val="0"/>
              </a:spcAft>
            </a:pPr>
            <a:r>
              <a:rPr lang="en-GB" sz="1400" b="1" dirty="0">
                <a:solidFill>
                  <a:srgbClr val="363636"/>
                </a:solidFill>
                <a:latin typeface="Arial"/>
                <a:cs typeface="Arial"/>
              </a:rPr>
              <a:t>0</a:t>
            </a:r>
          </a:p>
        </p:txBody>
      </p:sp>
      <p:sp>
        <p:nvSpPr>
          <p:cNvPr id="137" name="TextBox 136"/>
          <p:cNvSpPr txBox="1"/>
          <p:nvPr/>
        </p:nvSpPr>
        <p:spPr>
          <a:xfrm rot="16200000">
            <a:off x="-931072" y="4164888"/>
            <a:ext cx="2561920" cy="307777"/>
          </a:xfrm>
          <a:prstGeom prst="rect">
            <a:avLst/>
          </a:prstGeom>
          <a:noFill/>
        </p:spPr>
        <p:txBody>
          <a:bodyPr wrap="none" rtlCol="0" anchor="b" anchorCtr="0">
            <a:spAutoFit/>
          </a:bodyPr>
          <a:lstStyle/>
          <a:p>
            <a:pPr algn="ctr" fontAlgn="auto">
              <a:spcBef>
                <a:spcPts val="0"/>
              </a:spcBef>
              <a:spcAft>
                <a:spcPts val="0"/>
              </a:spcAft>
            </a:pPr>
            <a:r>
              <a:rPr lang="en-GB" sz="1400" b="1" dirty="0">
                <a:solidFill>
                  <a:srgbClr val="363636"/>
                </a:solidFill>
                <a:latin typeface="Arial"/>
                <a:cs typeface="Arial"/>
              </a:rPr>
              <a:t>Proportion progression free</a:t>
            </a:r>
          </a:p>
        </p:txBody>
      </p:sp>
      <p:sp>
        <p:nvSpPr>
          <p:cNvPr id="138" name="TextBox 137"/>
          <p:cNvSpPr txBox="1"/>
          <p:nvPr/>
        </p:nvSpPr>
        <p:spPr>
          <a:xfrm>
            <a:off x="1192392" y="6200983"/>
            <a:ext cx="3049233"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Progression-free survival (weeks)</a:t>
            </a:r>
          </a:p>
        </p:txBody>
      </p:sp>
      <p:sp>
        <p:nvSpPr>
          <p:cNvPr id="139" name="TextBox 138"/>
          <p:cNvSpPr txBox="1"/>
          <p:nvPr/>
        </p:nvSpPr>
        <p:spPr>
          <a:xfrm>
            <a:off x="503767" y="2622503"/>
            <a:ext cx="482824" cy="307777"/>
          </a:xfrm>
          <a:prstGeom prst="rect">
            <a:avLst/>
          </a:prstGeom>
          <a:noFill/>
        </p:spPr>
        <p:txBody>
          <a:bodyPr wrap="none" rtlCol="0">
            <a:spAutoFit/>
          </a:bodyPr>
          <a:lstStyle/>
          <a:p>
            <a:pPr algn="r" fontAlgn="auto">
              <a:spcBef>
                <a:spcPts val="0"/>
              </a:spcBef>
              <a:spcAft>
                <a:spcPts val="0"/>
              </a:spcAft>
            </a:pPr>
            <a:r>
              <a:rPr lang="en-GB" sz="1400" b="1" dirty="0">
                <a:solidFill>
                  <a:srgbClr val="363636"/>
                </a:solidFill>
                <a:latin typeface="Arial"/>
                <a:cs typeface="Arial"/>
              </a:rPr>
              <a:t>100</a:t>
            </a:r>
          </a:p>
        </p:txBody>
      </p:sp>
      <p:sp>
        <p:nvSpPr>
          <p:cNvPr id="127" name="TextBox 126"/>
          <p:cNvSpPr txBox="1"/>
          <p:nvPr/>
        </p:nvSpPr>
        <p:spPr>
          <a:xfrm>
            <a:off x="997744" y="5948083"/>
            <a:ext cx="124715"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0</a:t>
            </a:r>
          </a:p>
        </p:txBody>
      </p:sp>
      <p:sp>
        <p:nvSpPr>
          <p:cNvPr id="128" name="TextBox 127"/>
          <p:cNvSpPr txBox="1"/>
          <p:nvPr/>
        </p:nvSpPr>
        <p:spPr>
          <a:xfrm>
            <a:off x="1360507" y="5948083"/>
            <a:ext cx="168351"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12</a:t>
            </a:r>
          </a:p>
        </p:txBody>
      </p:sp>
      <p:sp>
        <p:nvSpPr>
          <p:cNvPr id="129" name="TextBox 128"/>
          <p:cNvSpPr txBox="1"/>
          <p:nvPr/>
        </p:nvSpPr>
        <p:spPr>
          <a:xfrm>
            <a:off x="1576804" y="5948083"/>
            <a:ext cx="168351"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16</a:t>
            </a:r>
          </a:p>
        </p:txBody>
      </p:sp>
      <p:sp>
        <p:nvSpPr>
          <p:cNvPr id="130" name="TextBox 129"/>
          <p:cNvSpPr txBox="1"/>
          <p:nvPr/>
        </p:nvSpPr>
        <p:spPr>
          <a:xfrm>
            <a:off x="1831371" y="5948083"/>
            <a:ext cx="168351"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24</a:t>
            </a:r>
          </a:p>
        </p:txBody>
      </p:sp>
      <p:sp>
        <p:nvSpPr>
          <p:cNvPr id="131" name="TextBox 130"/>
          <p:cNvSpPr txBox="1"/>
          <p:nvPr/>
        </p:nvSpPr>
        <p:spPr>
          <a:xfrm>
            <a:off x="2114510" y="5948083"/>
            <a:ext cx="168351"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32</a:t>
            </a:r>
          </a:p>
        </p:txBody>
      </p:sp>
      <p:sp>
        <p:nvSpPr>
          <p:cNvPr id="132" name="TextBox 131"/>
          <p:cNvSpPr txBox="1"/>
          <p:nvPr/>
        </p:nvSpPr>
        <p:spPr>
          <a:xfrm>
            <a:off x="2397649" y="5948083"/>
            <a:ext cx="168351"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40</a:t>
            </a:r>
          </a:p>
        </p:txBody>
      </p:sp>
      <p:sp>
        <p:nvSpPr>
          <p:cNvPr id="133" name="TextBox 132"/>
          <p:cNvSpPr txBox="1"/>
          <p:nvPr/>
        </p:nvSpPr>
        <p:spPr>
          <a:xfrm>
            <a:off x="2680788" y="5948083"/>
            <a:ext cx="168351"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48</a:t>
            </a:r>
          </a:p>
        </p:txBody>
      </p:sp>
      <p:sp>
        <p:nvSpPr>
          <p:cNvPr id="134" name="TextBox 133"/>
          <p:cNvSpPr txBox="1"/>
          <p:nvPr/>
        </p:nvSpPr>
        <p:spPr>
          <a:xfrm>
            <a:off x="2963927" y="5948083"/>
            <a:ext cx="168351"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56</a:t>
            </a:r>
          </a:p>
        </p:txBody>
      </p:sp>
      <p:sp>
        <p:nvSpPr>
          <p:cNvPr id="135" name="TextBox 134"/>
          <p:cNvSpPr txBox="1"/>
          <p:nvPr/>
        </p:nvSpPr>
        <p:spPr>
          <a:xfrm>
            <a:off x="3247066" y="5948083"/>
            <a:ext cx="168351"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64</a:t>
            </a:r>
          </a:p>
        </p:txBody>
      </p:sp>
      <p:sp>
        <p:nvSpPr>
          <p:cNvPr id="136" name="TextBox 135"/>
          <p:cNvSpPr txBox="1"/>
          <p:nvPr/>
        </p:nvSpPr>
        <p:spPr>
          <a:xfrm>
            <a:off x="3530205" y="5948083"/>
            <a:ext cx="168351"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72</a:t>
            </a:r>
          </a:p>
        </p:txBody>
      </p:sp>
      <p:sp>
        <p:nvSpPr>
          <p:cNvPr id="140" name="TextBox 139"/>
          <p:cNvSpPr txBox="1"/>
          <p:nvPr/>
        </p:nvSpPr>
        <p:spPr>
          <a:xfrm>
            <a:off x="3813344" y="5948083"/>
            <a:ext cx="168351"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80</a:t>
            </a:r>
          </a:p>
        </p:txBody>
      </p:sp>
      <p:sp>
        <p:nvSpPr>
          <p:cNvPr id="141" name="TextBox 140"/>
          <p:cNvSpPr txBox="1"/>
          <p:nvPr/>
        </p:nvSpPr>
        <p:spPr>
          <a:xfrm>
            <a:off x="4096483" y="5948083"/>
            <a:ext cx="168351"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88</a:t>
            </a:r>
          </a:p>
        </p:txBody>
      </p:sp>
      <p:sp>
        <p:nvSpPr>
          <p:cNvPr id="142" name="TextBox 141"/>
          <p:cNvSpPr txBox="1"/>
          <p:nvPr/>
        </p:nvSpPr>
        <p:spPr>
          <a:xfrm>
            <a:off x="4379624" y="5948083"/>
            <a:ext cx="168351" cy="307777"/>
          </a:xfrm>
          <a:prstGeom prst="rect">
            <a:avLst/>
          </a:prstGeom>
          <a:noFill/>
        </p:spPr>
        <p:txBody>
          <a:bodyPr wrap="none" rtlCol="0">
            <a:spAutoFit/>
          </a:bodyPr>
          <a:lstStyle/>
          <a:p>
            <a:pPr algn="ctr" fontAlgn="auto">
              <a:spcBef>
                <a:spcPts val="0"/>
              </a:spcBef>
              <a:spcAft>
                <a:spcPts val="0"/>
              </a:spcAft>
            </a:pPr>
            <a:r>
              <a:rPr lang="en-GB" sz="1400" b="1" dirty="0">
                <a:solidFill>
                  <a:srgbClr val="363636"/>
                </a:solidFill>
                <a:latin typeface="Arial"/>
                <a:cs typeface="Arial"/>
              </a:rPr>
              <a:t>96</a:t>
            </a:r>
          </a:p>
        </p:txBody>
      </p:sp>
      <p:grpSp>
        <p:nvGrpSpPr>
          <p:cNvPr id="5212" name="Group 5211"/>
          <p:cNvGrpSpPr/>
          <p:nvPr/>
        </p:nvGrpSpPr>
        <p:grpSpPr>
          <a:xfrm>
            <a:off x="960438" y="2733390"/>
            <a:ext cx="3513138" cy="3219450"/>
            <a:chOff x="960438" y="2825750"/>
            <a:chExt cx="3513138" cy="3219450"/>
          </a:xfrm>
        </p:grpSpPr>
        <p:grpSp>
          <p:nvGrpSpPr>
            <p:cNvPr id="5211" name="Group 5210"/>
            <p:cNvGrpSpPr/>
            <p:nvPr/>
          </p:nvGrpSpPr>
          <p:grpSpPr>
            <a:xfrm>
              <a:off x="1160463" y="2892425"/>
              <a:ext cx="3313113" cy="3041650"/>
              <a:chOff x="1160463" y="2892425"/>
              <a:chExt cx="3313113" cy="3041650"/>
            </a:xfrm>
          </p:grpSpPr>
          <p:sp>
            <p:nvSpPr>
              <p:cNvPr id="30" name="Rectangle 27"/>
              <p:cNvSpPr>
                <a:spLocks noChangeArrowheads="1"/>
              </p:cNvSpPr>
              <p:nvPr/>
            </p:nvSpPr>
            <p:spPr bwMode="auto">
              <a:xfrm>
                <a:off x="1160463" y="2892425"/>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31" name="Rectangle 28"/>
              <p:cNvSpPr>
                <a:spLocks noChangeArrowheads="1"/>
              </p:cNvSpPr>
              <p:nvPr/>
            </p:nvSpPr>
            <p:spPr bwMode="auto">
              <a:xfrm>
                <a:off x="1223963" y="3025775"/>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0" name="Rectangle 29"/>
              <p:cNvSpPr>
                <a:spLocks noChangeArrowheads="1"/>
              </p:cNvSpPr>
              <p:nvPr/>
            </p:nvSpPr>
            <p:spPr bwMode="auto">
              <a:xfrm>
                <a:off x="1252538" y="3127375"/>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1" name="Rectangle 30"/>
              <p:cNvSpPr>
                <a:spLocks noChangeArrowheads="1"/>
              </p:cNvSpPr>
              <p:nvPr/>
            </p:nvSpPr>
            <p:spPr bwMode="auto">
              <a:xfrm>
                <a:off x="1268413" y="3165475"/>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3" name="Rectangle 31"/>
              <p:cNvSpPr>
                <a:spLocks noChangeArrowheads="1"/>
              </p:cNvSpPr>
              <p:nvPr/>
            </p:nvSpPr>
            <p:spPr bwMode="auto">
              <a:xfrm>
                <a:off x="1316038" y="3473450"/>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6" name="Rectangle 32"/>
              <p:cNvSpPr>
                <a:spLocks noChangeArrowheads="1"/>
              </p:cNvSpPr>
              <p:nvPr/>
            </p:nvSpPr>
            <p:spPr bwMode="auto">
              <a:xfrm>
                <a:off x="1344613" y="3803650"/>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7" name="Rectangle 33"/>
              <p:cNvSpPr>
                <a:spLocks noChangeArrowheads="1"/>
              </p:cNvSpPr>
              <p:nvPr/>
            </p:nvSpPr>
            <p:spPr bwMode="auto">
              <a:xfrm>
                <a:off x="1373188" y="4410075"/>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8" name="Rectangle 34"/>
              <p:cNvSpPr>
                <a:spLocks noChangeArrowheads="1"/>
              </p:cNvSpPr>
              <p:nvPr/>
            </p:nvSpPr>
            <p:spPr bwMode="auto">
              <a:xfrm>
                <a:off x="1373188" y="4473575"/>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9" name="Rectangle 35"/>
              <p:cNvSpPr>
                <a:spLocks noChangeArrowheads="1"/>
              </p:cNvSpPr>
              <p:nvPr/>
            </p:nvSpPr>
            <p:spPr bwMode="auto">
              <a:xfrm>
                <a:off x="1566863" y="4740275"/>
                <a:ext cx="41275" cy="44450"/>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0" name="Rectangle 36"/>
              <p:cNvSpPr>
                <a:spLocks noChangeArrowheads="1"/>
              </p:cNvSpPr>
              <p:nvPr/>
            </p:nvSpPr>
            <p:spPr bwMode="auto">
              <a:xfrm>
                <a:off x="1620838" y="4892675"/>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1" name="Rectangle 37"/>
              <p:cNvSpPr>
                <a:spLocks noChangeArrowheads="1"/>
              </p:cNvSpPr>
              <p:nvPr/>
            </p:nvSpPr>
            <p:spPr bwMode="auto">
              <a:xfrm>
                <a:off x="1620838" y="4940300"/>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2" name="Rectangle 38"/>
              <p:cNvSpPr>
                <a:spLocks noChangeArrowheads="1"/>
              </p:cNvSpPr>
              <p:nvPr/>
            </p:nvSpPr>
            <p:spPr bwMode="auto">
              <a:xfrm>
                <a:off x="1887538" y="5295900"/>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3" name="Rectangle 39"/>
              <p:cNvSpPr>
                <a:spLocks noChangeArrowheads="1"/>
              </p:cNvSpPr>
              <p:nvPr/>
            </p:nvSpPr>
            <p:spPr bwMode="auto">
              <a:xfrm>
                <a:off x="1897063" y="5353050"/>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4" name="Rectangle 40"/>
              <p:cNvSpPr>
                <a:spLocks noChangeArrowheads="1"/>
              </p:cNvSpPr>
              <p:nvPr/>
            </p:nvSpPr>
            <p:spPr bwMode="auto">
              <a:xfrm>
                <a:off x="1916113" y="5407025"/>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5" name="Rectangle 41"/>
              <p:cNvSpPr>
                <a:spLocks noChangeArrowheads="1"/>
              </p:cNvSpPr>
              <p:nvPr/>
            </p:nvSpPr>
            <p:spPr bwMode="auto">
              <a:xfrm>
                <a:off x="1928813" y="5448300"/>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6" name="Rectangle 42"/>
              <p:cNvSpPr>
                <a:spLocks noChangeArrowheads="1"/>
              </p:cNvSpPr>
              <p:nvPr/>
            </p:nvSpPr>
            <p:spPr bwMode="auto">
              <a:xfrm>
                <a:off x="1957388" y="5448300"/>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7" name="Rectangle 43"/>
              <p:cNvSpPr>
                <a:spLocks noChangeArrowheads="1"/>
              </p:cNvSpPr>
              <p:nvPr/>
            </p:nvSpPr>
            <p:spPr bwMode="auto">
              <a:xfrm>
                <a:off x="2141538" y="5473700"/>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8" name="Rectangle 44"/>
              <p:cNvSpPr>
                <a:spLocks noChangeArrowheads="1"/>
              </p:cNvSpPr>
              <p:nvPr/>
            </p:nvSpPr>
            <p:spPr bwMode="auto">
              <a:xfrm>
                <a:off x="2182813" y="5514975"/>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9" name="Rectangle 45"/>
              <p:cNvSpPr>
                <a:spLocks noChangeArrowheads="1"/>
              </p:cNvSpPr>
              <p:nvPr/>
            </p:nvSpPr>
            <p:spPr bwMode="auto">
              <a:xfrm>
                <a:off x="2195513" y="5549900"/>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0" name="Rectangle 46"/>
              <p:cNvSpPr>
                <a:spLocks noChangeArrowheads="1"/>
              </p:cNvSpPr>
              <p:nvPr/>
            </p:nvSpPr>
            <p:spPr bwMode="auto">
              <a:xfrm>
                <a:off x="2220913" y="5568950"/>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1" name="Rectangle 47"/>
              <p:cNvSpPr>
                <a:spLocks noChangeArrowheads="1"/>
              </p:cNvSpPr>
              <p:nvPr/>
            </p:nvSpPr>
            <p:spPr bwMode="auto">
              <a:xfrm>
                <a:off x="2259013" y="5578475"/>
                <a:ext cx="39688"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2" name="Rectangle 48"/>
              <p:cNvSpPr>
                <a:spLocks noChangeArrowheads="1"/>
              </p:cNvSpPr>
              <p:nvPr/>
            </p:nvSpPr>
            <p:spPr bwMode="auto">
              <a:xfrm>
                <a:off x="2466976" y="5610225"/>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3" name="Rectangle 49"/>
              <p:cNvSpPr>
                <a:spLocks noChangeArrowheads="1"/>
              </p:cNvSpPr>
              <p:nvPr/>
            </p:nvSpPr>
            <p:spPr bwMode="auto">
              <a:xfrm>
                <a:off x="2673351" y="5648325"/>
                <a:ext cx="41275" cy="44450"/>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4" name="Rectangle 50"/>
              <p:cNvSpPr>
                <a:spLocks noChangeArrowheads="1"/>
              </p:cNvSpPr>
              <p:nvPr/>
            </p:nvSpPr>
            <p:spPr bwMode="auto">
              <a:xfrm>
                <a:off x="2724151" y="5648325"/>
                <a:ext cx="44450" cy="44450"/>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5" name="Rectangle 51"/>
              <p:cNvSpPr>
                <a:spLocks noChangeArrowheads="1"/>
              </p:cNvSpPr>
              <p:nvPr/>
            </p:nvSpPr>
            <p:spPr bwMode="auto">
              <a:xfrm>
                <a:off x="2746376" y="5648325"/>
                <a:ext cx="41275" cy="44450"/>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6" name="Rectangle 52"/>
              <p:cNvSpPr>
                <a:spLocks noChangeArrowheads="1"/>
              </p:cNvSpPr>
              <p:nvPr/>
            </p:nvSpPr>
            <p:spPr bwMode="auto">
              <a:xfrm>
                <a:off x="2759076" y="5648325"/>
                <a:ext cx="41275" cy="44450"/>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7" name="Rectangle 53"/>
              <p:cNvSpPr>
                <a:spLocks noChangeArrowheads="1"/>
              </p:cNvSpPr>
              <p:nvPr/>
            </p:nvSpPr>
            <p:spPr bwMode="auto">
              <a:xfrm>
                <a:off x="2816226" y="5648325"/>
                <a:ext cx="41275" cy="44450"/>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8" name="Rectangle 54"/>
              <p:cNvSpPr>
                <a:spLocks noChangeArrowheads="1"/>
              </p:cNvSpPr>
              <p:nvPr/>
            </p:nvSpPr>
            <p:spPr bwMode="auto">
              <a:xfrm>
                <a:off x="2997201" y="5648325"/>
                <a:ext cx="41275" cy="44450"/>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9" name="Rectangle 55"/>
              <p:cNvSpPr>
                <a:spLocks noChangeArrowheads="1"/>
              </p:cNvSpPr>
              <p:nvPr/>
            </p:nvSpPr>
            <p:spPr bwMode="auto">
              <a:xfrm>
                <a:off x="3009901" y="5648325"/>
                <a:ext cx="41275" cy="44450"/>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0" name="Rectangle 56"/>
              <p:cNvSpPr>
                <a:spLocks noChangeArrowheads="1"/>
              </p:cNvSpPr>
              <p:nvPr/>
            </p:nvSpPr>
            <p:spPr bwMode="auto">
              <a:xfrm>
                <a:off x="3038476" y="5689600"/>
                <a:ext cx="44450"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1" name="Rectangle 57"/>
              <p:cNvSpPr>
                <a:spLocks noChangeArrowheads="1"/>
              </p:cNvSpPr>
              <p:nvPr/>
            </p:nvSpPr>
            <p:spPr bwMode="auto">
              <a:xfrm>
                <a:off x="3060701" y="5724525"/>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2" name="Rectangle 58"/>
              <p:cNvSpPr>
                <a:spLocks noChangeArrowheads="1"/>
              </p:cNvSpPr>
              <p:nvPr/>
            </p:nvSpPr>
            <p:spPr bwMode="auto">
              <a:xfrm>
                <a:off x="3181351" y="5724525"/>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3" name="Rectangle 59"/>
              <p:cNvSpPr>
                <a:spLocks noChangeArrowheads="1"/>
              </p:cNvSpPr>
              <p:nvPr/>
            </p:nvSpPr>
            <p:spPr bwMode="auto">
              <a:xfrm>
                <a:off x="3314701" y="5737225"/>
                <a:ext cx="41275" cy="44450"/>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4" name="Rectangle 60"/>
              <p:cNvSpPr>
                <a:spLocks noChangeArrowheads="1"/>
              </p:cNvSpPr>
              <p:nvPr/>
            </p:nvSpPr>
            <p:spPr bwMode="auto">
              <a:xfrm>
                <a:off x="3606801" y="5842000"/>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5" name="Rectangle 61"/>
              <p:cNvSpPr>
                <a:spLocks noChangeArrowheads="1"/>
              </p:cNvSpPr>
              <p:nvPr/>
            </p:nvSpPr>
            <p:spPr bwMode="auto">
              <a:xfrm>
                <a:off x="4432301" y="5892800"/>
                <a:ext cx="41275" cy="41275"/>
              </a:xfrm>
              <a:prstGeom prst="rect">
                <a:avLst/>
              </a:prstGeom>
              <a:noFill/>
              <a:ln w="1270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grpSp>
        <p:sp>
          <p:nvSpPr>
            <p:cNvPr id="7" name="Line 5"/>
            <p:cNvSpPr>
              <a:spLocks noChangeShapeType="1"/>
            </p:cNvSpPr>
            <p:nvPr/>
          </p:nvSpPr>
          <p:spPr bwMode="auto">
            <a:xfrm>
              <a:off x="960438" y="2847975"/>
              <a:ext cx="95250" cy="0"/>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9" name="Line 6"/>
            <p:cNvSpPr>
              <a:spLocks noChangeShapeType="1"/>
            </p:cNvSpPr>
            <p:nvPr/>
          </p:nvSpPr>
          <p:spPr bwMode="auto">
            <a:xfrm>
              <a:off x="960438" y="3625850"/>
              <a:ext cx="95250" cy="0"/>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0" name="Line 7"/>
            <p:cNvSpPr>
              <a:spLocks noChangeShapeType="1"/>
            </p:cNvSpPr>
            <p:nvPr/>
          </p:nvSpPr>
          <p:spPr bwMode="auto">
            <a:xfrm>
              <a:off x="960438" y="4403725"/>
              <a:ext cx="95250" cy="0"/>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1" name="Line 8"/>
            <p:cNvSpPr>
              <a:spLocks noChangeShapeType="1"/>
            </p:cNvSpPr>
            <p:nvPr/>
          </p:nvSpPr>
          <p:spPr bwMode="auto">
            <a:xfrm>
              <a:off x="960438" y="5181600"/>
              <a:ext cx="95250" cy="0"/>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2" name="Line 9"/>
            <p:cNvSpPr>
              <a:spLocks noChangeShapeType="1"/>
            </p:cNvSpPr>
            <p:nvPr/>
          </p:nvSpPr>
          <p:spPr bwMode="auto">
            <a:xfrm>
              <a:off x="960438" y="5959475"/>
              <a:ext cx="95250" cy="0"/>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3" name="Freeform 10"/>
            <p:cNvSpPr>
              <a:spLocks/>
            </p:cNvSpPr>
            <p:nvPr/>
          </p:nvSpPr>
          <p:spPr bwMode="auto">
            <a:xfrm>
              <a:off x="1055688" y="2847975"/>
              <a:ext cx="3411538" cy="3111500"/>
            </a:xfrm>
            <a:custGeom>
              <a:avLst/>
              <a:gdLst>
                <a:gd name="T0" fmla="*/ 0 w 2149"/>
                <a:gd name="T1" fmla="*/ 0 h 1960"/>
                <a:gd name="T2" fmla="*/ 0 w 2149"/>
                <a:gd name="T3" fmla="*/ 1960 h 1960"/>
                <a:gd name="T4" fmla="*/ 2149 w 2149"/>
                <a:gd name="T5" fmla="*/ 1960 h 1960"/>
              </a:gdLst>
              <a:ahLst/>
              <a:cxnLst>
                <a:cxn ang="0">
                  <a:pos x="T0" y="T1"/>
                </a:cxn>
                <a:cxn ang="0">
                  <a:pos x="T2" y="T3"/>
                </a:cxn>
                <a:cxn ang="0">
                  <a:pos x="T4" y="T5"/>
                </a:cxn>
              </a:cxnLst>
              <a:rect l="0" t="0" r="r" b="b"/>
              <a:pathLst>
                <a:path w="2149" h="1960">
                  <a:moveTo>
                    <a:pt x="0" y="0"/>
                  </a:moveTo>
                  <a:lnTo>
                    <a:pt x="0" y="1960"/>
                  </a:lnTo>
                  <a:lnTo>
                    <a:pt x="2149" y="1960"/>
                  </a:lnTo>
                </a:path>
              </a:pathLst>
            </a:custGeom>
            <a:noFill/>
            <a:ln w="12700"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4" name="Line 11"/>
            <p:cNvSpPr>
              <a:spLocks noChangeShapeType="1"/>
            </p:cNvSpPr>
            <p:nvPr/>
          </p:nvSpPr>
          <p:spPr bwMode="auto">
            <a:xfrm>
              <a:off x="1077913" y="5959475"/>
              <a:ext cx="0" cy="85725"/>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5" name="Line 12"/>
            <p:cNvSpPr>
              <a:spLocks noChangeShapeType="1"/>
            </p:cNvSpPr>
            <p:nvPr/>
          </p:nvSpPr>
          <p:spPr bwMode="auto">
            <a:xfrm>
              <a:off x="1490663" y="5959475"/>
              <a:ext cx="0" cy="85725"/>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6" name="Line 13"/>
            <p:cNvSpPr>
              <a:spLocks noChangeShapeType="1"/>
            </p:cNvSpPr>
            <p:nvPr/>
          </p:nvSpPr>
          <p:spPr bwMode="auto">
            <a:xfrm>
              <a:off x="1919288" y="5959475"/>
              <a:ext cx="0" cy="85725"/>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7" name="Line 14"/>
            <p:cNvSpPr>
              <a:spLocks noChangeShapeType="1"/>
            </p:cNvSpPr>
            <p:nvPr/>
          </p:nvSpPr>
          <p:spPr bwMode="auto">
            <a:xfrm>
              <a:off x="1636713" y="5959475"/>
              <a:ext cx="0" cy="85725"/>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8" name="Line 15"/>
            <p:cNvSpPr>
              <a:spLocks noChangeShapeType="1"/>
            </p:cNvSpPr>
            <p:nvPr/>
          </p:nvSpPr>
          <p:spPr bwMode="auto">
            <a:xfrm>
              <a:off x="2482851" y="5959475"/>
              <a:ext cx="0" cy="85725"/>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9" name="Line 16"/>
            <p:cNvSpPr>
              <a:spLocks noChangeShapeType="1"/>
            </p:cNvSpPr>
            <p:nvPr/>
          </p:nvSpPr>
          <p:spPr bwMode="auto">
            <a:xfrm>
              <a:off x="3616326" y="5959475"/>
              <a:ext cx="0" cy="85725"/>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0" name="Line 17"/>
            <p:cNvSpPr>
              <a:spLocks noChangeShapeType="1"/>
            </p:cNvSpPr>
            <p:nvPr/>
          </p:nvSpPr>
          <p:spPr bwMode="auto">
            <a:xfrm>
              <a:off x="3902076" y="5959475"/>
              <a:ext cx="0" cy="85725"/>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1" name="Line 18"/>
            <p:cNvSpPr>
              <a:spLocks noChangeShapeType="1"/>
            </p:cNvSpPr>
            <p:nvPr/>
          </p:nvSpPr>
          <p:spPr bwMode="auto">
            <a:xfrm>
              <a:off x="3051176" y="5959475"/>
              <a:ext cx="0" cy="85725"/>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2" name="Line 19"/>
            <p:cNvSpPr>
              <a:spLocks noChangeShapeType="1"/>
            </p:cNvSpPr>
            <p:nvPr/>
          </p:nvSpPr>
          <p:spPr bwMode="auto">
            <a:xfrm>
              <a:off x="2201863" y="5959475"/>
              <a:ext cx="0" cy="85725"/>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3" name="Line 20"/>
            <p:cNvSpPr>
              <a:spLocks noChangeShapeType="1"/>
            </p:cNvSpPr>
            <p:nvPr/>
          </p:nvSpPr>
          <p:spPr bwMode="auto">
            <a:xfrm>
              <a:off x="2768601" y="5959475"/>
              <a:ext cx="0" cy="85725"/>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4" name="Line 21"/>
            <p:cNvSpPr>
              <a:spLocks noChangeShapeType="1"/>
            </p:cNvSpPr>
            <p:nvPr/>
          </p:nvSpPr>
          <p:spPr bwMode="auto">
            <a:xfrm>
              <a:off x="3333751" y="5959475"/>
              <a:ext cx="0" cy="85725"/>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5" name="Line 22"/>
            <p:cNvSpPr>
              <a:spLocks noChangeShapeType="1"/>
            </p:cNvSpPr>
            <p:nvPr/>
          </p:nvSpPr>
          <p:spPr bwMode="auto">
            <a:xfrm>
              <a:off x="4467226" y="5959475"/>
              <a:ext cx="0" cy="85725"/>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6" name="Line 23"/>
            <p:cNvSpPr>
              <a:spLocks noChangeShapeType="1"/>
            </p:cNvSpPr>
            <p:nvPr/>
          </p:nvSpPr>
          <p:spPr bwMode="auto">
            <a:xfrm>
              <a:off x="4184651" y="5959475"/>
              <a:ext cx="0" cy="85725"/>
            </a:xfrm>
            <a:prstGeom prst="line">
              <a:avLst/>
            </a:prstGeom>
            <a:noFill/>
            <a:ln w="12700"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7" name="Freeform 24"/>
            <p:cNvSpPr>
              <a:spLocks/>
            </p:cNvSpPr>
            <p:nvPr/>
          </p:nvSpPr>
          <p:spPr bwMode="auto">
            <a:xfrm>
              <a:off x="1065213" y="2847975"/>
              <a:ext cx="3386138" cy="3067050"/>
            </a:xfrm>
            <a:custGeom>
              <a:avLst/>
              <a:gdLst>
                <a:gd name="T0" fmla="*/ 32 w 2133"/>
                <a:gd name="T1" fmla="*/ 14 h 1932"/>
                <a:gd name="T2" fmla="*/ 58 w 2133"/>
                <a:gd name="T3" fmla="*/ 28 h 1932"/>
                <a:gd name="T4" fmla="*/ 68 w 2133"/>
                <a:gd name="T5" fmla="*/ 76 h 1932"/>
                <a:gd name="T6" fmla="*/ 84 w 2133"/>
                <a:gd name="T7" fmla="*/ 86 h 1932"/>
                <a:gd name="T8" fmla="*/ 92 w 2133"/>
                <a:gd name="T9" fmla="*/ 102 h 1932"/>
                <a:gd name="T10" fmla="*/ 110 w 2133"/>
                <a:gd name="T11" fmla="*/ 142 h 1932"/>
                <a:gd name="T12" fmla="*/ 118 w 2133"/>
                <a:gd name="T13" fmla="*/ 204 h 1932"/>
                <a:gd name="T14" fmla="*/ 130 w 2133"/>
                <a:gd name="T15" fmla="*/ 224 h 1932"/>
                <a:gd name="T16" fmla="*/ 146 w 2133"/>
                <a:gd name="T17" fmla="*/ 274 h 1932"/>
                <a:gd name="T18" fmla="*/ 154 w 2133"/>
                <a:gd name="T19" fmla="*/ 290 h 1932"/>
                <a:gd name="T20" fmla="*/ 160 w 2133"/>
                <a:gd name="T21" fmla="*/ 326 h 1932"/>
                <a:gd name="T22" fmla="*/ 166 w 2133"/>
                <a:gd name="T23" fmla="*/ 362 h 1932"/>
                <a:gd name="T24" fmla="*/ 178 w 2133"/>
                <a:gd name="T25" fmla="*/ 616 h 1932"/>
                <a:gd name="T26" fmla="*/ 188 w 2133"/>
                <a:gd name="T27" fmla="*/ 702 h 1932"/>
                <a:gd name="T28" fmla="*/ 192 w 2133"/>
                <a:gd name="T29" fmla="*/ 932 h 1932"/>
                <a:gd name="T30" fmla="*/ 198 w 2133"/>
                <a:gd name="T31" fmla="*/ 998 h 1932"/>
                <a:gd name="T32" fmla="*/ 202 w 2133"/>
                <a:gd name="T33" fmla="*/ 1092 h 1932"/>
                <a:gd name="T34" fmla="*/ 210 w 2133"/>
                <a:gd name="T35" fmla="*/ 1116 h 1932"/>
                <a:gd name="T36" fmla="*/ 216 w 2133"/>
                <a:gd name="T37" fmla="*/ 1140 h 1932"/>
                <a:gd name="T38" fmla="*/ 236 w 2133"/>
                <a:gd name="T39" fmla="*/ 1156 h 1932"/>
                <a:gd name="T40" fmla="*/ 254 w 2133"/>
                <a:gd name="T41" fmla="*/ 1174 h 1932"/>
                <a:gd name="T42" fmla="*/ 296 w 2133"/>
                <a:gd name="T43" fmla="*/ 1180 h 1932"/>
                <a:gd name="T44" fmla="*/ 298 w 2133"/>
                <a:gd name="T45" fmla="*/ 1198 h 1932"/>
                <a:gd name="T46" fmla="*/ 334 w 2133"/>
                <a:gd name="T47" fmla="*/ 1204 h 1932"/>
                <a:gd name="T48" fmla="*/ 344 w 2133"/>
                <a:gd name="T49" fmla="*/ 1220 h 1932"/>
                <a:gd name="T50" fmla="*/ 354 w 2133"/>
                <a:gd name="T51" fmla="*/ 1240 h 1932"/>
                <a:gd name="T52" fmla="*/ 360 w 2133"/>
                <a:gd name="T53" fmla="*/ 1294 h 1932"/>
                <a:gd name="T54" fmla="*/ 368 w 2133"/>
                <a:gd name="T55" fmla="*/ 1330 h 1932"/>
                <a:gd name="T56" fmla="*/ 372 w 2133"/>
                <a:gd name="T57" fmla="*/ 1402 h 1932"/>
                <a:gd name="T58" fmla="*/ 380 w 2133"/>
                <a:gd name="T59" fmla="*/ 1426 h 1932"/>
                <a:gd name="T60" fmla="*/ 384 w 2133"/>
                <a:gd name="T61" fmla="*/ 1440 h 1932"/>
                <a:gd name="T62" fmla="*/ 394 w 2133"/>
                <a:gd name="T63" fmla="*/ 1450 h 1932"/>
                <a:gd name="T64" fmla="*/ 400 w 2133"/>
                <a:gd name="T65" fmla="*/ 1474 h 1932"/>
                <a:gd name="T66" fmla="*/ 440 w 2133"/>
                <a:gd name="T67" fmla="*/ 1484 h 1932"/>
                <a:gd name="T68" fmla="*/ 448 w 2133"/>
                <a:gd name="T69" fmla="*/ 1502 h 1932"/>
                <a:gd name="T70" fmla="*/ 514 w 2133"/>
                <a:gd name="T71" fmla="*/ 1508 h 1932"/>
                <a:gd name="T72" fmla="*/ 528 w 2133"/>
                <a:gd name="T73" fmla="*/ 1558 h 1932"/>
                <a:gd name="T74" fmla="*/ 542 w 2133"/>
                <a:gd name="T75" fmla="*/ 1590 h 1932"/>
                <a:gd name="T76" fmla="*/ 550 w 2133"/>
                <a:gd name="T77" fmla="*/ 1626 h 1932"/>
                <a:gd name="T78" fmla="*/ 656 w 2133"/>
                <a:gd name="T79" fmla="*/ 1652 h 1932"/>
                <a:gd name="T80" fmla="*/ 694 w 2133"/>
                <a:gd name="T81" fmla="*/ 1672 h 1932"/>
                <a:gd name="T82" fmla="*/ 716 w 2133"/>
                <a:gd name="T83" fmla="*/ 1692 h 1932"/>
                <a:gd name="T84" fmla="*/ 728 w 2133"/>
                <a:gd name="T85" fmla="*/ 1724 h 1932"/>
                <a:gd name="T86" fmla="*/ 869 w 2133"/>
                <a:gd name="T87" fmla="*/ 1740 h 1932"/>
                <a:gd name="T88" fmla="*/ 891 w 2133"/>
                <a:gd name="T89" fmla="*/ 1768 h 1932"/>
                <a:gd name="T90" fmla="*/ 1251 w 2133"/>
                <a:gd name="T91" fmla="*/ 1778 h 1932"/>
                <a:gd name="T92" fmla="*/ 1257 w 2133"/>
                <a:gd name="T93" fmla="*/ 1830 h 1932"/>
                <a:gd name="T94" fmla="*/ 1399 w 2133"/>
                <a:gd name="T95" fmla="*/ 1838 h 1932"/>
                <a:gd name="T96" fmla="*/ 1429 w 2133"/>
                <a:gd name="T97" fmla="*/ 1866 h 1932"/>
                <a:gd name="T98" fmla="*/ 1771 w 2133"/>
                <a:gd name="T99" fmla="*/ 1898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3" h="1932">
                  <a:moveTo>
                    <a:pt x="0" y="0"/>
                  </a:moveTo>
                  <a:lnTo>
                    <a:pt x="32" y="0"/>
                  </a:lnTo>
                  <a:lnTo>
                    <a:pt x="32" y="14"/>
                  </a:lnTo>
                  <a:lnTo>
                    <a:pt x="44" y="14"/>
                  </a:lnTo>
                  <a:lnTo>
                    <a:pt x="44" y="28"/>
                  </a:lnTo>
                  <a:lnTo>
                    <a:pt x="58" y="28"/>
                  </a:lnTo>
                  <a:lnTo>
                    <a:pt x="58" y="42"/>
                  </a:lnTo>
                  <a:lnTo>
                    <a:pt x="68" y="42"/>
                  </a:lnTo>
                  <a:lnTo>
                    <a:pt x="68" y="76"/>
                  </a:lnTo>
                  <a:lnTo>
                    <a:pt x="80" y="76"/>
                  </a:lnTo>
                  <a:lnTo>
                    <a:pt x="80" y="86"/>
                  </a:lnTo>
                  <a:lnTo>
                    <a:pt x="84" y="86"/>
                  </a:lnTo>
                  <a:lnTo>
                    <a:pt x="84" y="96"/>
                  </a:lnTo>
                  <a:lnTo>
                    <a:pt x="92" y="96"/>
                  </a:lnTo>
                  <a:lnTo>
                    <a:pt x="92" y="102"/>
                  </a:lnTo>
                  <a:lnTo>
                    <a:pt x="102" y="102"/>
                  </a:lnTo>
                  <a:lnTo>
                    <a:pt x="102" y="142"/>
                  </a:lnTo>
                  <a:lnTo>
                    <a:pt x="110" y="142"/>
                  </a:lnTo>
                  <a:lnTo>
                    <a:pt x="110" y="192"/>
                  </a:lnTo>
                  <a:lnTo>
                    <a:pt x="118" y="192"/>
                  </a:lnTo>
                  <a:lnTo>
                    <a:pt x="118" y="204"/>
                  </a:lnTo>
                  <a:lnTo>
                    <a:pt x="126" y="204"/>
                  </a:lnTo>
                  <a:lnTo>
                    <a:pt x="126" y="224"/>
                  </a:lnTo>
                  <a:lnTo>
                    <a:pt x="130" y="224"/>
                  </a:lnTo>
                  <a:lnTo>
                    <a:pt x="130" y="236"/>
                  </a:lnTo>
                  <a:lnTo>
                    <a:pt x="146" y="236"/>
                  </a:lnTo>
                  <a:lnTo>
                    <a:pt x="146" y="274"/>
                  </a:lnTo>
                  <a:lnTo>
                    <a:pt x="150" y="274"/>
                  </a:lnTo>
                  <a:lnTo>
                    <a:pt x="150" y="290"/>
                  </a:lnTo>
                  <a:lnTo>
                    <a:pt x="154" y="290"/>
                  </a:lnTo>
                  <a:lnTo>
                    <a:pt x="154" y="306"/>
                  </a:lnTo>
                  <a:lnTo>
                    <a:pt x="160" y="306"/>
                  </a:lnTo>
                  <a:lnTo>
                    <a:pt x="160" y="326"/>
                  </a:lnTo>
                  <a:lnTo>
                    <a:pt x="162" y="326"/>
                  </a:lnTo>
                  <a:lnTo>
                    <a:pt x="162" y="362"/>
                  </a:lnTo>
                  <a:lnTo>
                    <a:pt x="166" y="362"/>
                  </a:lnTo>
                  <a:lnTo>
                    <a:pt x="166" y="418"/>
                  </a:lnTo>
                  <a:lnTo>
                    <a:pt x="178" y="418"/>
                  </a:lnTo>
                  <a:lnTo>
                    <a:pt x="178" y="616"/>
                  </a:lnTo>
                  <a:lnTo>
                    <a:pt x="182" y="616"/>
                  </a:lnTo>
                  <a:lnTo>
                    <a:pt x="182" y="702"/>
                  </a:lnTo>
                  <a:lnTo>
                    <a:pt x="188" y="702"/>
                  </a:lnTo>
                  <a:lnTo>
                    <a:pt x="188" y="782"/>
                  </a:lnTo>
                  <a:lnTo>
                    <a:pt x="192" y="782"/>
                  </a:lnTo>
                  <a:lnTo>
                    <a:pt x="192" y="932"/>
                  </a:lnTo>
                  <a:lnTo>
                    <a:pt x="196" y="932"/>
                  </a:lnTo>
                  <a:lnTo>
                    <a:pt x="196" y="998"/>
                  </a:lnTo>
                  <a:lnTo>
                    <a:pt x="198" y="998"/>
                  </a:lnTo>
                  <a:lnTo>
                    <a:pt x="198" y="1028"/>
                  </a:lnTo>
                  <a:lnTo>
                    <a:pt x="202" y="1028"/>
                  </a:lnTo>
                  <a:lnTo>
                    <a:pt x="202" y="1092"/>
                  </a:lnTo>
                  <a:lnTo>
                    <a:pt x="208" y="1092"/>
                  </a:lnTo>
                  <a:lnTo>
                    <a:pt x="208" y="1116"/>
                  </a:lnTo>
                  <a:lnTo>
                    <a:pt x="210" y="1116"/>
                  </a:lnTo>
                  <a:lnTo>
                    <a:pt x="210" y="1132"/>
                  </a:lnTo>
                  <a:lnTo>
                    <a:pt x="216" y="1132"/>
                  </a:lnTo>
                  <a:lnTo>
                    <a:pt x="216" y="1140"/>
                  </a:lnTo>
                  <a:lnTo>
                    <a:pt x="224" y="1140"/>
                  </a:lnTo>
                  <a:lnTo>
                    <a:pt x="224" y="1156"/>
                  </a:lnTo>
                  <a:lnTo>
                    <a:pt x="236" y="1156"/>
                  </a:lnTo>
                  <a:lnTo>
                    <a:pt x="236" y="1168"/>
                  </a:lnTo>
                  <a:lnTo>
                    <a:pt x="254" y="1168"/>
                  </a:lnTo>
                  <a:lnTo>
                    <a:pt x="254" y="1174"/>
                  </a:lnTo>
                  <a:lnTo>
                    <a:pt x="278" y="1174"/>
                  </a:lnTo>
                  <a:lnTo>
                    <a:pt x="278" y="1180"/>
                  </a:lnTo>
                  <a:lnTo>
                    <a:pt x="296" y="1180"/>
                  </a:lnTo>
                  <a:lnTo>
                    <a:pt x="296" y="1190"/>
                  </a:lnTo>
                  <a:lnTo>
                    <a:pt x="298" y="1190"/>
                  </a:lnTo>
                  <a:lnTo>
                    <a:pt x="298" y="1198"/>
                  </a:lnTo>
                  <a:lnTo>
                    <a:pt x="306" y="1198"/>
                  </a:lnTo>
                  <a:lnTo>
                    <a:pt x="306" y="1204"/>
                  </a:lnTo>
                  <a:lnTo>
                    <a:pt x="334" y="1204"/>
                  </a:lnTo>
                  <a:lnTo>
                    <a:pt x="334" y="1206"/>
                  </a:lnTo>
                  <a:lnTo>
                    <a:pt x="344" y="1206"/>
                  </a:lnTo>
                  <a:lnTo>
                    <a:pt x="344" y="1220"/>
                  </a:lnTo>
                  <a:lnTo>
                    <a:pt x="350" y="1220"/>
                  </a:lnTo>
                  <a:lnTo>
                    <a:pt x="350" y="1240"/>
                  </a:lnTo>
                  <a:lnTo>
                    <a:pt x="354" y="1240"/>
                  </a:lnTo>
                  <a:lnTo>
                    <a:pt x="354" y="1254"/>
                  </a:lnTo>
                  <a:lnTo>
                    <a:pt x="360" y="1256"/>
                  </a:lnTo>
                  <a:lnTo>
                    <a:pt x="360" y="1294"/>
                  </a:lnTo>
                  <a:lnTo>
                    <a:pt x="364" y="1294"/>
                  </a:lnTo>
                  <a:lnTo>
                    <a:pt x="364" y="1330"/>
                  </a:lnTo>
                  <a:lnTo>
                    <a:pt x="368" y="1330"/>
                  </a:lnTo>
                  <a:lnTo>
                    <a:pt x="368" y="1374"/>
                  </a:lnTo>
                  <a:lnTo>
                    <a:pt x="372" y="1374"/>
                  </a:lnTo>
                  <a:lnTo>
                    <a:pt x="372" y="1402"/>
                  </a:lnTo>
                  <a:lnTo>
                    <a:pt x="376" y="1402"/>
                  </a:lnTo>
                  <a:lnTo>
                    <a:pt x="376" y="1426"/>
                  </a:lnTo>
                  <a:lnTo>
                    <a:pt x="380" y="1426"/>
                  </a:lnTo>
                  <a:lnTo>
                    <a:pt x="380" y="1434"/>
                  </a:lnTo>
                  <a:lnTo>
                    <a:pt x="384" y="1434"/>
                  </a:lnTo>
                  <a:lnTo>
                    <a:pt x="384" y="1440"/>
                  </a:lnTo>
                  <a:lnTo>
                    <a:pt x="390" y="1440"/>
                  </a:lnTo>
                  <a:lnTo>
                    <a:pt x="390" y="1450"/>
                  </a:lnTo>
                  <a:lnTo>
                    <a:pt x="394" y="1450"/>
                  </a:lnTo>
                  <a:lnTo>
                    <a:pt x="394" y="1464"/>
                  </a:lnTo>
                  <a:lnTo>
                    <a:pt x="400" y="1464"/>
                  </a:lnTo>
                  <a:lnTo>
                    <a:pt x="400" y="1474"/>
                  </a:lnTo>
                  <a:lnTo>
                    <a:pt x="424" y="1474"/>
                  </a:lnTo>
                  <a:lnTo>
                    <a:pt x="424" y="1484"/>
                  </a:lnTo>
                  <a:lnTo>
                    <a:pt x="440" y="1484"/>
                  </a:lnTo>
                  <a:lnTo>
                    <a:pt x="440" y="1494"/>
                  </a:lnTo>
                  <a:lnTo>
                    <a:pt x="448" y="1494"/>
                  </a:lnTo>
                  <a:lnTo>
                    <a:pt x="448" y="1502"/>
                  </a:lnTo>
                  <a:lnTo>
                    <a:pt x="458" y="1502"/>
                  </a:lnTo>
                  <a:lnTo>
                    <a:pt x="458" y="1508"/>
                  </a:lnTo>
                  <a:lnTo>
                    <a:pt x="514" y="1508"/>
                  </a:lnTo>
                  <a:lnTo>
                    <a:pt x="514" y="1522"/>
                  </a:lnTo>
                  <a:lnTo>
                    <a:pt x="528" y="1522"/>
                  </a:lnTo>
                  <a:lnTo>
                    <a:pt x="528" y="1558"/>
                  </a:lnTo>
                  <a:lnTo>
                    <a:pt x="536" y="1558"/>
                  </a:lnTo>
                  <a:lnTo>
                    <a:pt x="536" y="1590"/>
                  </a:lnTo>
                  <a:lnTo>
                    <a:pt x="542" y="1590"/>
                  </a:lnTo>
                  <a:lnTo>
                    <a:pt x="542" y="1606"/>
                  </a:lnTo>
                  <a:lnTo>
                    <a:pt x="550" y="1606"/>
                  </a:lnTo>
                  <a:lnTo>
                    <a:pt x="550" y="1626"/>
                  </a:lnTo>
                  <a:lnTo>
                    <a:pt x="556" y="1626"/>
                  </a:lnTo>
                  <a:lnTo>
                    <a:pt x="556" y="1652"/>
                  </a:lnTo>
                  <a:lnTo>
                    <a:pt x="656" y="1652"/>
                  </a:lnTo>
                  <a:lnTo>
                    <a:pt x="656" y="1658"/>
                  </a:lnTo>
                  <a:lnTo>
                    <a:pt x="694" y="1658"/>
                  </a:lnTo>
                  <a:lnTo>
                    <a:pt x="694" y="1672"/>
                  </a:lnTo>
                  <a:lnTo>
                    <a:pt x="710" y="1672"/>
                  </a:lnTo>
                  <a:lnTo>
                    <a:pt x="710" y="1692"/>
                  </a:lnTo>
                  <a:lnTo>
                    <a:pt x="716" y="1692"/>
                  </a:lnTo>
                  <a:lnTo>
                    <a:pt x="716" y="1708"/>
                  </a:lnTo>
                  <a:lnTo>
                    <a:pt x="728" y="1708"/>
                  </a:lnTo>
                  <a:lnTo>
                    <a:pt x="728" y="1724"/>
                  </a:lnTo>
                  <a:lnTo>
                    <a:pt x="760" y="1724"/>
                  </a:lnTo>
                  <a:lnTo>
                    <a:pt x="760" y="1740"/>
                  </a:lnTo>
                  <a:lnTo>
                    <a:pt x="869" y="1740"/>
                  </a:lnTo>
                  <a:lnTo>
                    <a:pt x="869" y="1748"/>
                  </a:lnTo>
                  <a:lnTo>
                    <a:pt x="891" y="1748"/>
                  </a:lnTo>
                  <a:lnTo>
                    <a:pt x="891" y="1768"/>
                  </a:lnTo>
                  <a:lnTo>
                    <a:pt x="981" y="1768"/>
                  </a:lnTo>
                  <a:lnTo>
                    <a:pt x="981" y="1778"/>
                  </a:lnTo>
                  <a:lnTo>
                    <a:pt x="1251" y="1778"/>
                  </a:lnTo>
                  <a:lnTo>
                    <a:pt x="1251" y="1814"/>
                  </a:lnTo>
                  <a:lnTo>
                    <a:pt x="1257" y="1814"/>
                  </a:lnTo>
                  <a:lnTo>
                    <a:pt x="1257" y="1830"/>
                  </a:lnTo>
                  <a:lnTo>
                    <a:pt x="1393" y="1830"/>
                  </a:lnTo>
                  <a:lnTo>
                    <a:pt x="1393" y="1838"/>
                  </a:lnTo>
                  <a:lnTo>
                    <a:pt x="1399" y="1838"/>
                  </a:lnTo>
                  <a:lnTo>
                    <a:pt x="1399" y="1848"/>
                  </a:lnTo>
                  <a:lnTo>
                    <a:pt x="1429" y="1848"/>
                  </a:lnTo>
                  <a:lnTo>
                    <a:pt x="1429" y="1866"/>
                  </a:lnTo>
                  <a:lnTo>
                    <a:pt x="1607" y="1866"/>
                  </a:lnTo>
                  <a:lnTo>
                    <a:pt x="1607" y="1898"/>
                  </a:lnTo>
                  <a:lnTo>
                    <a:pt x="1771" y="1898"/>
                  </a:lnTo>
                  <a:lnTo>
                    <a:pt x="1771" y="1932"/>
                  </a:lnTo>
                  <a:lnTo>
                    <a:pt x="2133" y="1932"/>
                  </a:lnTo>
                </a:path>
              </a:pathLst>
            </a:custGeom>
            <a:noFill/>
            <a:ln w="19050" cap="flat">
              <a:solidFill>
                <a:srgbClr val="0028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8" name="Freeform 25"/>
            <p:cNvSpPr>
              <a:spLocks/>
            </p:cNvSpPr>
            <p:nvPr/>
          </p:nvSpPr>
          <p:spPr bwMode="auto">
            <a:xfrm>
              <a:off x="1058863" y="2847975"/>
              <a:ext cx="2843213" cy="2962275"/>
            </a:xfrm>
            <a:custGeom>
              <a:avLst/>
              <a:gdLst>
                <a:gd name="T0" fmla="*/ 18 w 1791"/>
                <a:gd name="T1" fmla="*/ 0 h 1866"/>
                <a:gd name="T2" fmla="*/ 48 w 1791"/>
                <a:gd name="T3" fmla="*/ 12 h 1866"/>
                <a:gd name="T4" fmla="*/ 66 w 1791"/>
                <a:gd name="T5" fmla="*/ 28 h 1866"/>
                <a:gd name="T6" fmla="*/ 76 w 1791"/>
                <a:gd name="T7" fmla="*/ 46 h 1866"/>
                <a:gd name="T8" fmla="*/ 92 w 1791"/>
                <a:gd name="T9" fmla="*/ 72 h 1866"/>
                <a:gd name="T10" fmla="*/ 98 w 1791"/>
                <a:gd name="T11" fmla="*/ 96 h 1866"/>
                <a:gd name="T12" fmla="*/ 116 w 1791"/>
                <a:gd name="T13" fmla="*/ 106 h 1866"/>
                <a:gd name="T14" fmla="*/ 126 w 1791"/>
                <a:gd name="T15" fmla="*/ 132 h 1866"/>
                <a:gd name="T16" fmla="*/ 132 w 1791"/>
                <a:gd name="T17" fmla="*/ 168 h 1866"/>
                <a:gd name="T18" fmla="*/ 140 w 1791"/>
                <a:gd name="T19" fmla="*/ 182 h 1866"/>
                <a:gd name="T20" fmla="*/ 148 w 1791"/>
                <a:gd name="T21" fmla="*/ 204 h 1866"/>
                <a:gd name="T22" fmla="*/ 152 w 1791"/>
                <a:gd name="T23" fmla="*/ 238 h 1866"/>
                <a:gd name="T24" fmla="*/ 162 w 1791"/>
                <a:gd name="T25" fmla="*/ 268 h 1866"/>
                <a:gd name="T26" fmla="*/ 166 w 1791"/>
                <a:gd name="T27" fmla="*/ 300 h 1866"/>
                <a:gd name="T28" fmla="*/ 174 w 1791"/>
                <a:gd name="T29" fmla="*/ 336 h 1866"/>
                <a:gd name="T30" fmla="*/ 186 w 1791"/>
                <a:gd name="T31" fmla="*/ 406 h 1866"/>
                <a:gd name="T32" fmla="*/ 198 w 1791"/>
                <a:gd name="T33" fmla="*/ 704 h 1866"/>
                <a:gd name="T34" fmla="*/ 214 w 1791"/>
                <a:gd name="T35" fmla="*/ 834 h 1866"/>
                <a:gd name="T36" fmla="*/ 234 w 1791"/>
                <a:gd name="T37" fmla="*/ 854 h 1866"/>
                <a:gd name="T38" fmla="*/ 266 w 1791"/>
                <a:gd name="T39" fmla="*/ 866 h 1866"/>
                <a:gd name="T40" fmla="*/ 304 w 1791"/>
                <a:gd name="T41" fmla="*/ 880 h 1866"/>
                <a:gd name="T42" fmla="*/ 326 w 1791"/>
                <a:gd name="T43" fmla="*/ 902 h 1866"/>
                <a:gd name="T44" fmla="*/ 348 w 1791"/>
                <a:gd name="T45" fmla="*/ 910 h 1866"/>
                <a:gd name="T46" fmla="*/ 356 w 1791"/>
                <a:gd name="T47" fmla="*/ 950 h 1866"/>
                <a:gd name="T48" fmla="*/ 374 w 1791"/>
                <a:gd name="T49" fmla="*/ 1036 h 1866"/>
                <a:gd name="T50" fmla="*/ 390 w 1791"/>
                <a:gd name="T51" fmla="*/ 1130 h 1866"/>
                <a:gd name="T52" fmla="*/ 416 w 1791"/>
                <a:gd name="T53" fmla="*/ 1178 h 1866"/>
                <a:gd name="T54" fmla="*/ 426 w 1791"/>
                <a:gd name="T55" fmla="*/ 1198 h 1866"/>
                <a:gd name="T56" fmla="*/ 432 w 1791"/>
                <a:gd name="T57" fmla="*/ 1216 h 1866"/>
                <a:gd name="T58" fmla="*/ 470 w 1791"/>
                <a:gd name="T59" fmla="*/ 1238 h 1866"/>
                <a:gd name="T60" fmla="*/ 526 w 1791"/>
                <a:gd name="T61" fmla="*/ 1258 h 1866"/>
                <a:gd name="T62" fmla="*/ 536 w 1791"/>
                <a:gd name="T63" fmla="*/ 1276 h 1866"/>
                <a:gd name="T64" fmla="*/ 544 w 1791"/>
                <a:gd name="T65" fmla="*/ 1304 h 1866"/>
                <a:gd name="T66" fmla="*/ 550 w 1791"/>
                <a:gd name="T67" fmla="*/ 1342 h 1866"/>
                <a:gd name="T68" fmla="*/ 560 w 1791"/>
                <a:gd name="T69" fmla="*/ 1384 h 1866"/>
                <a:gd name="T70" fmla="*/ 604 w 1791"/>
                <a:gd name="T71" fmla="*/ 1408 h 1866"/>
                <a:gd name="T72" fmla="*/ 654 w 1791"/>
                <a:gd name="T73" fmla="*/ 1426 h 1866"/>
                <a:gd name="T74" fmla="*/ 690 w 1791"/>
                <a:gd name="T75" fmla="*/ 1442 h 1866"/>
                <a:gd name="T76" fmla="*/ 714 w 1791"/>
                <a:gd name="T77" fmla="*/ 1474 h 1866"/>
                <a:gd name="T78" fmla="*/ 722 w 1791"/>
                <a:gd name="T79" fmla="*/ 1504 h 1866"/>
                <a:gd name="T80" fmla="*/ 744 w 1791"/>
                <a:gd name="T81" fmla="*/ 1552 h 1866"/>
                <a:gd name="T82" fmla="*/ 766 w 1791"/>
                <a:gd name="T83" fmla="*/ 1580 h 1866"/>
                <a:gd name="T84" fmla="*/ 793 w 1791"/>
                <a:gd name="T85" fmla="*/ 1594 h 1866"/>
                <a:gd name="T86" fmla="*/ 873 w 1791"/>
                <a:gd name="T87" fmla="*/ 1602 h 1866"/>
                <a:gd name="T88" fmla="*/ 895 w 1791"/>
                <a:gd name="T89" fmla="*/ 1618 h 1866"/>
                <a:gd name="T90" fmla="*/ 909 w 1791"/>
                <a:gd name="T91" fmla="*/ 1632 h 1866"/>
                <a:gd name="T92" fmla="*/ 1077 w 1791"/>
                <a:gd name="T93" fmla="*/ 1666 h 1866"/>
                <a:gd name="T94" fmla="*/ 1081 w 1791"/>
                <a:gd name="T95" fmla="*/ 1694 h 1866"/>
                <a:gd name="T96" fmla="*/ 1093 w 1791"/>
                <a:gd name="T97" fmla="*/ 1714 h 1866"/>
                <a:gd name="T98" fmla="*/ 1139 w 1791"/>
                <a:gd name="T99" fmla="*/ 1724 h 1866"/>
                <a:gd name="T100" fmla="*/ 1259 w 1791"/>
                <a:gd name="T101" fmla="*/ 1734 h 1866"/>
                <a:gd name="T102" fmla="*/ 1265 w 1791"/>
                <a:gd name="T103" fmla="*/ 1760 h 1866"/>
                <a:gd name="T104" fmla="*/ 1269 w 1791"/>
                <a:gd name="T105" fmla="*/ 1776 h 1866"/>
                <a:gd name="T106" fmla="*/ 1395 w 1791"/>
                <a:gd name="T107" fmla="*/ 1824 h 1866"/>
                <a:gd name="T108" fmla="*/ 1401 w 1791"/>
                <a:gd name="T109" fmla="*/ 1836 h 1866"/>
                <a:gd name="T110" fmla="*/ 1447 w 1791"/>
                <a:gd name="T111" fmla="*/ 1842 h 1866"/>
                <a:gd name="T112" fmla="*/ 1791 w 1791"/>
                <a:gd name="T113" fmla="*/ 1866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1" h="1866">
                  <a:moveTo>
                    <a:pt x="0" y="0"/>
                  </a:moveTo>
                  <a:lnTo>
                    <a:pt x="18" y="0"/>
                  </a:lnTo>
                  <a:lnTo>
                    <a:pt x="18" y="12"/>
                  </a:lnTo>
                  <a:lnTo>
                    <a:pt x="48" y="12"/>
                  </a:lnTo>
                  <a:lnTo>
                    <a:pt x="48" y="28"/>
                  </a:lnTo>
                  <a:lnTo>
                    <a:pt x="66" y="28"/>
                  </a:lnTo>
                  <a:lnTo>
                    <a:pt x="66" y="46"/>
                  </a:lnTo>
                  <a:lnTo>
                    <a:pt x="76" y="46"/>
                  </a:lnTo>
                  <a:lnTo>
                    <a:pt x="76" y="72"/>
                  </a:lnTo>
                  <a:lnTo>
                    <a:pt x="92" y="72"/>
                  </a:lnTo>
                  <a:lnTo>
                    <a:pt x="92" y="96"/>
                  </a:lnTo>
                  <a:lnTo>
                    <a:pt x="98" y="96"/>
                  </a:lnTo>
                  <a:lnTo>
                    <a:pt x="98" y="106"/>
                  </a:lnTo>
                  <a:lnTo>
                    <a:pt x="116" y="106"/>
                  </a:lnTo>
                  <a:lnTo>
                    <a:pt x="116" y="132"/>
                  </a:lnTo>
                  <a:lnTo>
                    <a:pt x="126" y="132"/>
                  </a:lnTo>
                  <a:lnTo>
                    <a:pt x="126" y="168"/>
                  </a:lnTo>
                  <a:lnTo>
                    <a:pt x="132" y="168"/>
                  </a:lnTo>
                  <a:lnTo>
                    <a:pt x="132" y="182"/>
                  </a:lnTo>
                  <a:lnTo>
                    <a:pt x="140" y="182"/>
                  </a:lnTo>
                  <a:lnTo>
                    <a:pt x="140" y="204"/>
                  </a:lnTo>
                  <a:lnTo>
                    <a:pt x="148" y="204"/>
                  </a:lnTo>
                  <a:lnTo>
                    <a:pt x="148" y="238"/>
                  </a:lnTo>
                  <a:lnTo>
                    <a:pt x="152" y="238"/>
                  </a:lnTo>
                  <a:lnTo>
                    <a:pt x="152" y="268"/>
                  </a:lnTo>
                  <a:lnTo>
                    <a:pt x="162" y="268"/>
                  </a:lnTo>
                  <a:lnTo>
                    <a:pt x="162" y="300"/>
                  </a:lnTo>
                  <a:lnTo>
                    <a:pt x="166" y="300"/>
                  </a:lnTo>
                  <a:lnTo>
                    <a:pt x="166" y="336"/>
                  </a:lnTo>
                  <a:lnTo>
                    <a:pt x="174" y="336"/>
                  </a:lnTo>
                  <a:lnTo>
                    <a:pt x="174" y="406"/>
                  </a:lnTo>
                  <a:lnTo>
                    <a:pt x="186" y="406"/>
                  </a:lnTo>
                  <a:lnTo>
                    <a:pt x="186" y="704"/>
                  </a:lnTo>
                  <a:lnTo>
                    <a:pt x="198" y="704"/>
                  </a:lnTo>
                  <a:lnTo>
                    <a:pt x="198" y="834"/>
                  </a:lnTo>
                  <a:lnTo>
                    <a:pt x="214" y="834"/>
                  </a:lnTo>
                  <a:lnTo>
                    <a:pt x="214" y="854"/>
                  </a:lnTo>
                  <a:lnTo>
                    <a:pt x="234" y="854"/>
                  </a:lnTo>
                  <a:lnTo>
                    <a:pt x="234" y="866"/>
                  </a:lnTo>
                  <a:lnTo>
                    <a:pt x="266" y="866"/>
                  </a:lnTo>
                  <a:lnTo>
                    <a:pt x="266" y="880"/>
                  </a:lnTo>
                  <a:lnTo>
                    <a:pt x="304" y="880"/>
                  </a:lnTo>
                  <a:lnTo>
                    <a:pt x="304" y="902"/>
                  </a:lnTo>
                  <a:lnTo>
                    <a:pt x="326" y="902"/>
                  </a:lnTo>
                  <a:lnTo>
                    <a:pt x="326" y="910"/>
                  </a:lnTo>
                  <a:lnTo>
                    <a:pt x="348" y="910"/>
                  </a:lnTo>
                  <a:lnTo>
                    <a:pt x="348" y="950"/>
                  </a:lnTo>
                  <a:lnTo>
                    <a:pt x="356" y="950"/>
                  </a:lnTo>
                  <a:lnTo>
                    <a:pt x="356" y="1036"/>
                  </a:lnTo>
                  <a:lnTo>
                    <a:pt x="374" y="1036"/>
                  </a:lnTo>
                  <a:lnTo>
                    <a:pt x="374" y="1130"/>
                  </a:lnTo>
                  <a:lnTo>
                    <a:pt x="390" y="1130"/>
                  </a:lnTo>
                  <a:lnTo>
                    <a:pt x="390" y="1178"/>
                  </a:lnTo>
                  <a:lnTo>
                    <a:pt x="416" y="1178"/>
                  </a:lnTo>
                  <a:lnTo>
                    <a:pt x="416" y="1198"/>
                  </a:lnTo>
                  <a:lnTo>
                    <a:pt x="426" y="1198"/>
                  </a:lnTo>
                  <a:lnTo>
                    <a:pt x="426" y="1216"/>
                  </a:lnTo>
                  <a:lnTo>
                    <a:pt x="432" y="1216"/>
                  </a:lnTo>
                  <a:lnTo>
                    <a:pt x="432" y="1238"/>
                  </a:lnTo>
                  <a:lnTo>
                    <a:pt x="470" y="1238"/>
                  </a:lnTo>
                  <a:lnTo>
                    <a:pt x="470" y="1258"/>
                  </a:lnTo>
                  <a:lnTo>
                    <a:pt x="526" y="1258"/>
                  </a:lnTo>
                  <a:lnTo>
                    <a:pt x="526" y="1276"/>
                  </a:lnTo>
                  <a:lnTo>
                    <a:pt x="536" y="1276"/>
                  </a:lnTo>
                  <a:lnTo>
                    <a:pt x="536" y="1304"/>
                  </a:lnTo>
                  <a:lnTo>
                    <a:pt x="544" y="1304"/>
                  </a:lnTo>
                  <a:lnTo>
                    <a:pt x="544" y="1342"/>
                  </a:lnTo>
                  <a:lnTo>
                    <a:pt x="550" y="1342"/>
                  </a:lnTo>
                  <a:lnTo>
                    <a:pt x="550" y="1384"/>
                  </a:lnTo>
                  <a:lnTo>
                    <a:pt x="560" y="1384"/>
                  </a:lnTo>
                  <a:lnTo>
                    <a:pt x="560" y="1408"/>
                  </a:lnTo>
                  <a:lnTo>
                    <a:pt x="604" y="1408"/>
                  </a:lnTo>
                  <a:lnTo>
                    <a:pt x="604" y="1426"/>
                  </a:lnTo>
                  <a:lnTo>
                    <a:pt x="654" y="1426"/>
                  </a:lnTo>
                  <a:lnTo>
                    <a:pt x="654" y="1442"/>
                  </a:lnTo>
                  <a:lnTo>
                    <a:pt x="690" y="1442"/>
                  </a:lnTo>
                  <a:lnTo>
                    <a:pt x="690" y="1474"/>
                  </a:lnTo>
                  <a:lnTo>
                    <a:pt x="714" y="1474"/>
                  </a:lnTo>
                  <a:lnTo>
                    <a:pt x="714" y="1504"/>
                  </a:lnTo>
                  <a:lnTo>
                    <a:pt x="722" y="1504"/>
                  </a:lnTo>
                  <a:lnTo>
                    <a:pt x="722" y="1552"/>
                  </a:lnTo>
                  <a:lnTo>
                    <a:pt x="744" y="1552"/>
                  </a:lnTo>
                  <a:lnTo>
                    <a:pt x="744" y="1580"/>
                  </a:lnTo>
                  <a:lnTo>
                    <a:pt x="766" y="1580"/>
                  </a:lnTo>
                  <a:lnTo>
                    <a:pt x="766" y="1594"/>
                  </a:lnTo>
                  <a:lnTo>
                    <a:pt x="793" y="1594"/>
                  </a:lnTo>
                  <a:lnTo>
                    <a:pt x="793" y="1602"/>
                  </a:lnTo>
                  <a:lnTo>
                    <a:pt x="873" y="1602"/>
                  </a:lnTo>
                  <a:lnTo>
                    <a:pt x="873" y="1618"/>
                  </a:lnTo>
                  <a:lnTo>
                    <a:pt x="895" y="1618"/>
                  </a:lnTo>
                  <a:lnTo>
                    <a:pt x="895" y="1632"/>
                  </a:lnTo>
                  <a:lnTo>
                    <a:pt x="909" y="1632"/>
                  </a:lnTo>
                  <a:lnTo>
                    <a:pt x="909" y="1666"/>
                  </a:lnTo>
                  <a:lnTo>
                    <a:pt x="1077" y="1666"/>
                  </a:lnTo>
                  <a:lnTo>
                    <a:pt x="1077" y="1694"/>
                  </a:lnTo>
                  <a:lnTo>
                    <a:pt x="1081" y="1694"/>
                  </a:lnTo>
                  <a:lnTo>
                    <a:pt x="1081" y="1714"/>
                  </a:lnTo>
                  <a:lnTo>
                    <a:pt x="1093" y="1714"/>
                  </a:lnTo>
                  <a:lnTo>
                    <a:pt x="1093" y="1724"/>
                  </a:lnTo>
                  <a:lnTo>
                    <a:pt x="1139" y="1724"/>
                  </a:lnTo>
                  <a:lnTo>
                    <a:pt x="1139" y="1734"/>
                  </a:lnTo>
                  <a:lnTo>
                    <a:pt x="1259" y="1734"/>
                  </a:lnTo>
                  <a:lnTo>
                    <a:pt x="1259" y="1760"/>
                  </a:lnTo>
                  <a:lnTo>
                    <a:pt x="1265" y="1760"/>
                  </a:lnTo>
                  <a:lnTo>
                    <a:pt x="1265" y="1776"/>
                  </a:lnTo>
                  <a:lnTo>
                    <a:pt x="1269" y="1776"/>
                  </a:lnTo>
                  <a:lnTo>
                    <a:pt x="1269" y="1824"/>
                  </a:lnTo>
                  <a:lnTo>
                    <a:pt x="1395" y="1824"/>
                  </a:lnTo>
                  <a:lnTo>
                    <a:pt x="1395" y="1836"/>
                  </a:lnTo>
                  <a:lnTo>
                    <a:pt x="1401" y="1836"/>
                  </a:lnTo>
                  <a:lnTo>
                    <a:pt x="1401" y="1842"/>
                  </a:lnTo>
                  <a:lnTo>
                    <a:pt x="1447" y="1842"/>
                  </a:lnTo>
                  <a:lnTo>
                    <a:pt x="1447" y="1866"/>
                  </a:lnTo>
                  <a:lnTo>
                    <a:pt x="1791" y="1866"/>
                  </a:lnTo>
                </a:path>
              </a:pathLst>
            </a:custGeom>
            <a:noFill/>
            <a:ln w="1905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grpSp>
          <p:nvGrpSpPr>
            <p:cNvPr id="151" name="Group 150"/>
            <p:cNvGrpSpPr/>
            <p:nvPr/>
          </p:nvGrpSpPr>
          <p:grpSpPr>
            <a:xfrm>
              <a:off x="1068388" y="2825750"/>
              <a:ext cx="2855913" cy="3016250"/>
              <a:chOff x="1068388" y="2825750"/>
              <a:chExt cx="2855913" cy="3016250"/>
            </a:xfrm>
          </p:grpSpPr>
          <p:sp>
            <p:nvSpPr>
              <p:cNvPr id="152" name="Rectangle 26"/>
              <p:cNvSpPr>
                <a:spLocks noChangeArrowheads="1"/>
              </p:cNvSpPr>
              <p:nvPr/>
            </p:nvSpPr>
            <p:spPr bwMode="auto">
              <a:xfrm>
                <a:off x="1068388" y="282575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53" name="Rectangle 62"/>
              <p:cNvSpPr>
                <a:spLocks noChangeArrowheads="1"/>
              </p:cNvSpPr>
              <p:nvPr/>
            </p:nvSpPr>
            <p:spPr bwMode="auto">
              <a:xfrm>
                <a:off x="1230313" y="305117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54" name="Rectangle 63"/>
              <p:cNvSpPr>
                <a:spLocks noChangeArrowheads="1"/>
              </p:cNvSpPr>
              <p:nvPr/>
            </p:nvSpPr>
            <p:spPr bwMode="auto">
              <a:xfrm>
                <a:off x="1354138" y="4006850"/>
                <a:ext cx="44450"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55" name="Rectangle 64"/>
              <p:cNvSpPr>
                <a:spLocks noChangeArrowheads="1"/>
              </p:cNvSpPr>
              <p:nvPr/>
            </p:nvSpPr>
            <p:spPr bwMode="auto">
              <a:xfrm>
                <a:off x="1366838" y="41497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56" name="Rectangle 65"/>
              <p:cNvSpPr>
                <a:spLocks noChangeArrowheads="1"/>
              </p:cNvSpPr>
              <p:nvPr/>
            </p:nvSpPr>
            <p:spPr bwMode="auto">
              <a:xfrm>
                <a:off x="1411288" y="419417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57" name="Rectangle 66"/>
              <p:cNvSpPr>
                <a:spLocks noChangeArrowheads="1"/>
              </p:cNvSpPr>
              <p:nvPr/>
            </p:nvSpPr>
            <p:spPr bwMode="auto">
              <a:xfrm>
                <a:off x="1462088" y="42132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58" name="Rectangle 67"/>
              <p:cNvSpPr>
                <a:spLocks noChangeArrowheads="1"/>
              </p:cNvSpPr>
              <p:nvPr/>
            </p:nvSpPr>
            <p:spPr bwMode="auto">
              <a:xfrm>
                <a:off x="1525588" y="4248150"/>
                <a:ext cx="41275" cy="44450"/>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59" name="Rectangle 68"/>
              <p:cNvSpPr>
                <a:spLocks noChangeArrowheads="1"/>
              </p:cNvSpPr>
              <p:nvPr/>
            </p:nvSpPr>
            <p:spPr bwMode="auto">
              <a:xfrm>
                <a:off x="1563688" y="427037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60" name="Rectangle 69"/>
              <p:cNvSpPr>
                <a:spLocks noChangeArrowheads="1"/>
              </p:cNvSpPr>
              <p:nvPr/>
            </p:nvSpPr>
            <p:spPr bwMode="auto">
              <a:xfrm>
                <a:off x="1579563" y="428625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61" name="Rectangle 70"/>
              <p:cNvSpPr>
                <a:spLocks noChangeArrowheads="1"/>
              </p:cNvSpPr>
              <p:nvPr/>
            </p:nvSpPr>
            <p:spPr bwMode="auto">
              <a:xfrm>
                <a:off x="1611313" y="441007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62" name="Rectangle 71"/>
              <p:cNvSpPr>
                <a:spLocks noChangeArrowheads="1"/>
              </p:cNvSpPr>
              <p:nvPr/>
            </p:nvSpPr>
            <p:spPr bwMode="auto">
              <a:xfrm>
                <a:off x="1617663" y="44418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63" name="Rectangle 72"/>
              <p:cNvSpPr>
                <a:spLocks noChangeArrowheads="1"/>
              </p:cNvSpPr>
              <p:nvPr/>
            </p:nvSpPr>
            <p:spPr bwMode="auto">
              <a:xfrm>
                <a:off x="1633538" y="449580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64" name="Rectangle 73"/>
              <p:cNvSpPr>
                <a:spLocks noChangeArrowheads="1"/>
              </p:cNvSpPr>
              <p:nvPr/>
            </p:nvSpPr>
            <p:spPr bwMode="auto">
              <a:xfrm>
                <a:off x="1649413" y="46323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65" name="Rectangle 74"/>
              <p:cNvSpPr>
                <a:spLocks noChangeArrowheads="1"/>
              </p:cNvSpPr>
              <p:nvPr/>
            </p:nvSpPr>
            <p:spPr bwMode="auto">
              <a:xfrm>
                <a:off x="1779588" y="48101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66" name="Rectangle 75"/>
              <p:cNvSpPr>
                <a:spLocks noChangeArrowheads="1"/>
              </p:cNvSpPr>
              <p:nvPr/>
            </p:nvSpPr>
            <p:spPr bwMode="auto">
              <a:xfrm>
                <a:off x="1862138" y="4838700"/>
                <a:ext cx="44450"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67" name="Rectangle 76"/>
              <p:cNvSpPr>
                <a:spLocks noChangeArrowheads="1"/>
              </p:cNvSpPr>
              <p:nvPr/>
            </p:nvSpPr>
            <p:spPr bwMode="auto">
              <a:xfrm>
                <a:off x="1884363" y="48609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68" name="Rectangle 77"/>
              <p:cNvSpPr>
                <a:spLocks noChangeArrowheads="1"/>
              </p:cNvSpPr>
              <p:nvPr/>
            </p:nvSpPr>
            <p:spPr bwMode="auto">
              <a:xfrm>
                <a:off x="1897063" y="488950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69" name="Rectangle 78"/>
              <p:cNvSpPr>
                <a:spLocks noChangeArrowheads="1"/>
              </p:cNvSpPr>
              <p:nvPr/>
            </p:nvSpPr>
            <p:spPr bwMode="auto">
              <a:xfrm>
                <a:off x="1906588" y="4924425"/>
                <a:ext cx="41275" cy="44450"/>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70" name="Rectangle 79"/>
              <p:cNvSpPr>
                <a:spLocks noChangeArrowheads="1"/>
              </p:cNvSpPr>
              <p:nvPr/>
            </p:nvSpPr>
            <p:spPr bwMode="auto">
              <a:xfrm>
                <a:off x="1912938" y="495617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71" name="Rectangle 80"/>
              <p:cNvSpPr>
                <a:spLocks noChangeArrowheads="1"/>
              </p:cNvSpPr>
              <p:nvPr/>
            </p:nvSpPr>
            <p:spPr bwMode="auto">
              <a:xfrm>
                <a:off x="1916113" y="499745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72" name="Rectangle 81"/>
              <p:cNvSpPr>
                <a:spLocks noChangeArrowheads="1"/>
              </p:cNvSpPr>
              <p:nvPr/>
            </p:nvSpPr>
            <p:spPr bwMode="auto">
              <a:xfrm>
                <a:off x="1916113" y="502920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73" name="Rectangle 82"/>
              <p:cNvSpPr>
                <a:spLocks noChangeArrowheads="1"/>
              </p:cNvSpPr>
              <p:nvPr/>
            </p:nvSpPr>
            <p:spPr bwMode="auto">
              <a:xfrm>
                <a:off x="1928813" y="502920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74" name="Rectangle 83"/>
              <p:cNvSpPr>
                <a:spLocks noChangeArrowheads="1"/>
              </p:cNvSpPr>
              <p:nvPr/>
            </p:nvSpPr>
            <p:spPr bwMode="auto">
              <a:xfrm>
                <a:off x="1944688" y="50768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75" name="Rectangle 84"/>
              <p:cNvSpPr>
                <a:spLocks noChangeArrowheads="1"/>
              </p:cNvSpPr>
              <p:nvPr/>
            </p:nvSpPr>
            <p:spPr bwMode="auto">
              <a:xfrm>
                <a:off x="1995488" y="508317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76" name="Rectangle 85"/>
              <p:cNvSpPr>
                <a:spLocks noChangeArrowheads="1"/>
              </p:cNvSpPr>
              <p:nvPr/>
            </p:nvSpPr>
            <p:spPr bwMode="auto">
              <a:xfrm>
                <a:off x="2033588" y="508317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77" name="Rectangle 86"/>
              <p:cNvSpPr>
                <a:spLocks noChangeArrowheads="1"/>
              </p:cNvSpPr>
              <p:nvPr/>
            </p:nvSpPr>
            <p:spPr bwMode="auto">
              <a:xfrm>
                <a:off x="2078038" y="509905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78" name="Rectangle 87"/>
              <p:cNvSpPr>
                <a:spLocks noChangeArrowheads="1"/>
              </p:cNvSpPr>
              <p:nvPr/>
            </p:nvSpPr>
            <p:spPr bwMode="auto">
              <a:xfrm>
                <a:off x="2135188" y="514667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79" name="Rectangle 88"/>
              <p:cNvSpPr>
                <a:spLocks noChangeArrowheads="1"/>
              </p:cNvSpPr>
              <p:nvPr/>
            </p:nvSpPr>
            <p:spPr bwMode="auto">
              <a:xfrm>
                <a:off x="2176463" y="5197475"/>
                <a:ext cx="41275" cy="44450"/>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80" name="Rectangle 89"/>
              <p:cNvSpPr>
                <a:spLocks noChangeArrowheads="1"/>
              </p:cNvSpPr>
              <p:nvPr/>
            </p:nvSpPr>
            <p:spPr bwMode="auto">
              <a:xfrm>
                <a:off x="2182813" y="5238750"/>
                <a:ext cx="41275" cy="44450"/>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81" name="Rectangle 90"/>
              <p:cNvSpPr>
                <a:spLocks noChangeArrowheads="1"/>
              </p:cNvSpPr>
              <p:nvPr/>
            </p:nvSpPr>
            <p:spPr bwMode="auto">
              <a:xfrm>
                <a:off x="2195513" y="528320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82" name="Rectangle 91"/>
              <p:cNvSpPr>
                <a:spLocks noChangeArrowheads="1"/>
              </p:cNvSpPr>
              <p:nvPr/>
            </p:nvSpPr>
            <p:spPr bwMode="auto">
              <a:xfrm>
                <a:off x="2220913" y="5334000"/>
                <a:ext cx="41275" cy="44450"/>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83" name="Rectangle 92"/>
              <p:cNvSpPr>
                <a:spLocks noChangeArrowheads="1"/>
              </p:cNvSpPr>
              <p:nvPr/>
            </p:nvSpPr>
            <p:spPr bwMode="auto">
              <a:xfrm>
                <a:off x="2265363" y="5356225"/>
                <a:ext cx="39688"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84" name="Rectangle 93"/>
              <p:cNvSpPr>
                <a:spLocks noChangeArrowheads="1"/>
              </p:cNvSpPr>
              <p:nvPr/>
            </p:nvSpPr>
            <p:spPr bwMode="auto">
              <a:xfrm>
                <a:off x="2287588" y="5365750"/>
                <a:ext cx="39688" cy="44450"/>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85" name="Rectangle 94"/>
              <p:cNvSpPr>
                <a:spLocks noChangeArrowheads="1"/>
              </p:cNvSpPr>
              <p:nvPr/>
            </p:nvSpPr>
            <p:spPr bwMode="auto">
              <a:xfrm>
                <a:off x="2422526" y="537210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86" name="Rectangle 95"/>
              <p:cNvSpPr>
                <a:spLocks noChangeArrowheads="1"/>
              </p:cNvSpPr>
              <p:nvPr/>
            </p:nvSpPr>
            <p:spPr bwMode="auto">
              <a:xfrm>
                <a:off x="2451101" y="538480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87" name="Rectangle 96"/>
              <p:cNvSpPr>
                <a:spLocks noChangeArrowheads="1"/>
              </p:cNvSpPr>
              <p:nvPr/>
            </p:nvSpPr>
            <p:spPr bwMode="auto">
              <a:xfrm>
                <a:off x="2466976" y="53943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88" name="Rectangle 97"/>
              <p:cNvSpPr>
                <a:spLocks noChangeArrowheads="1"/>
              </p:cNvSpPr>
              <p:nvPr/>
            </p:nvSpPr>
            <p:spPr bwMode="auto">
              <a:xfrm>
                <a:off x="2495551" y="54578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89" name="Rectangle 98"/>
              <p:cNvSpPr>
                <a:spLocks noChangeArrowheads="1"/>
              </p:cNvSpPr>
              <p:nvPr/>
            </p:nvSpPr>
            <p:spPr bwMode="auto">
              <a:xfrm>
                <a:off x="2687886" y="5473700"/>
                <a:ext cx="44450"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90" name="Rectangle 99"/>
              <p:cNvSpPr>
                <a:spLocks noChangeArrowheads="1"/>
              </p:cNvSpPr>
              <p:nvPr/>
            </p:nvSpPr>
            <p:spPr bwMode="auto">
              <a:xfrm>
                <a:off x="2754561" y="548957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91" name="Rectangle 100"/>
              <p:cNvSpPr>
                <a:spLocks noChangeArrowheads="1"/>
              </p:cNvSpPr>
              <p:nvPr/>
            </p:nvSpPr>
            <p:spPr bwMode="auto">
              <a:xfrm>
                <a:off x="2764086" y="55213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92" name="Rectangle 101"/>
              <p:cNvSpPr>
                <a:spLocks noChangeArrowheads="1"/>
              </p:cNvSpPr>
              <p:nvPr/>
            </p:nvSpPr>
            <p:spPr bwMode="auto">
              <a:xfrm>
                <a:off x="2779961" y="554355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93" name="Rectangle 102"/>
              <p:cNvSpPr>
                <a:spLocks noChangeArrowheads="1"/>
              </p:cNvSpPr>
              <p:nvPr/>
            </p:nvSpPr>
            <p:spPr bwMode="auto">
              <a:xfrm>
                <a:off x="2802186" y="5568950"/>
                <a:ext cx="41275" cy="44450"/>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94" name="Rectangle 112"/>
              <p:cNvSpPr>
                <a:spLocks noChangeArrowheads="1"/>
              </p:cNvSpPr>
              <p:nvPr/>
            </p:nvSpPr>
            <p:spPr bwMode="auto">
              <a:xfrm>
                <a:off x="1316038" y="3394075"/>
                <a:ext cx="44450"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95" name="Rectangle 113"/>
              <p:cNvSpPr>
                <a:spLocks noChangeArrowheads="1"/>
              </p:cNvSpPr>
              <p:nvPr/>
            </p:nvSpPr>
            <p:spPr bwMode="auto">
              <a:xfrm>
                <a:off x="1335088" y="34893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96" name="Rectangle 114"/>
              <p:cNvSpPr>
                <a:spLocks noChangeArrowheads="1"/>
              </p:cNvSpPr>
              <p:nvPr/>
            </p:nvSpPr>
            <p:spPr bwMode="auto">
              <a:xfrm>
                <a:off x="1344613" y="365125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97" name="Rectangle 115"/>
              <p:cNvSpPr>
                <a:spLocks noChangeArrowheads="1"/>
              </p:cNvSpPr>
              <p:nvPr/>
            </p:nvSpPr>
            <p:spPr bwMode="auto">
              <a:xfrm>
                <a:off x="1354138" y="3943350"/>
                <a:ext cx="44450"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98" name="Rectangle 103"/>
              <p:cNvSpPr>
                <a:spLocks noChangeArrowheads="1"/>
              </p:cNvSpPr>
              <p:nvPr/>
            </p:nvSpPr>
            <p:spPr bwMode="auto">
              <a:xfrm>
                <a:off x="3025776" y="559117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99" name="Rectangle 104"/>
              <p:cNvSpPr>
                <a:spLocks noChangeArrowheads="1"/>
              </p:cNvSpPr>
              <p:nvPr/>
            </p:nvSpPr>
            <p:spPr bwMode="auto">
              <a:xfrm>
                <a:off x="3044826" y="55975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00" name="Rectangle 106"/>
              <p:cNvSpPr>
                <a:spLocks noChangeArrowheads="1"/>
              </p:cNvSpPr>
              <p:nvPr/>
            </p:nvSpPr>
            <p:spPr bwMode="auto">
              <a:xfrm>
                <a:off x="3067051" y="562927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01" name="Rectangle 107"/>
              <p:cNvSpPr>
                <a:spLocks noChangeArrowheads="1"/>
              </p:cNvSpPr>
              <p:nvPr/>
            </p:nvSpPr>
            <p:spPr bwMode="auto">
              <a:xfrm>
                <a:off x="3076576" y="5657850"/>
                <a:ext cx="41275" cy="44450"/>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02" name="Rectangle 108"/>
              <p:cNvSpPr>
                <a:spLocks noChangeArrowheads="1"/>
              </p:cNvSpPr>
              <p:nvPr/>
            </p:nvSpPr>
            <p:spPr bwMode="auto">
              <a:xfrm>
                <a:off x="3076576" y="56864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03" name="Rectangle 105"/>
              <p:cNvSpPr>
                <a:spLocks noChangeArrowheads="1"/>
              </p:cNvSpPr>
              <p:nvPr/>
            </p:nvSpPr>
            <p:spPr bwMode="auto">
              <a:xfrm>
                <a:off x="3054351" y="561657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04" name="Rectangle 109"/>
              <p:cNvSpPr>
                <a:spLocks noChangeArrowheads="1"/>
              </p:cNvSpPr>
              <p:nvPr/>
            </p:nvSpPr>
            <p:spPr bwMode="auto">
              <a:xfrm>
                <a:off x="3390901" y="5791200"/>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05" name="Rectangle 110"/>
              <p:cNvSpPr>
                <a:spLocks noChangeArrowheads="1"/>
              </p:cNvSpPr>
              <p:nvPr/>
            </p:nvSpPr>
            <p:spPr bwMode="auto">
              <a:xfrm>
                <a:off x="3597276" y="58007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06" name="Rectangle 111"/>
              <p:cNvSpPr>
                <a:spLocks noChangeArrowheads="1"/>
              </p:cNvSpPr>
              <p:nvPr/>
            </p:nvSpPr>
            <p:spPr bwMode="auto">
              <a:xfrm>
                <a:off x="3883026" y="5800725"/>
                <a:ext cx="41275" cy="41275"/>
              </a:xfrm>
              <a:prstGeom prst="rect">
                <a:avLst/>
              </a:prstGeom>
              <a:noFill/>
              <a:ln w="12700" cap="flat">
                <a:solidFill>
                  <a:srgbClr val="2894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grpSp>
      </p:grpSp>
      <p:graphicFrame>
        <p:nvGraphicFramePr>
          <p:cNvPr id="209" name="Group 88"/>
          <p:cNvGraphicFramePr>
            <a:graphicFrameLocks noGrp="1"/>
          </p:cNvGraphicFramePr>
          <p:nvPr>
            <p:extLst>
              <p:ext uri="{D42A27DB-BD31-4B8C-83A1-F6EECF244321}">
                <p14:modId xmlns:p14="http://schemas.microsoft.com/office/powerpoint/2010/main" val="771686590"/>
              </p:ext>
            </p:extLst>
          </p:nvPr>
        </p:nvGraphicFramePr>
        <p:xfrm>
          <a:off x="4579938" y="2924944"/>
          <a:ext cx="4343400" cy="2717801"/>
        </p:xfrm>
        <a:graphic>
          <a:graphicData uri="http://schemas.openxmlformats.org/drawingml/2006/table">
            <a:tbl>
              <a:tblPr firstRow="1" bandRow="1">
                <a:tableStyleId>{69012ECD-51FC-41F1-AA8D-1B2483CD663E}</a:tableStyleId>
              </a:tblPr>
              <a:tblGrid>
                <a:gridCol w="186427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471018">
                  <a:extLst>
                    <a:ext uri="{9D8B030D-6E8A-4147-A177-3AD203B41FA5}">
                      <a16:colId xmlns:a16="http://schemas.microsoft.com/office/drawing/2014/main" val="20002"/>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a:ln>
                            <a:noFill/>
                          </a:ln>
                          <a:solidFill>
                            <a:schemeClr val="tx2"/>
                          </a:solidFill>
                          <a:effectLst/>
                        </a:rPr>
                        <a:t>Best overall response, n (%)</a:t>
                      </a:r>
                      <a:endParaRPr kumimoji="0" lang="en-GB" sz="1400" b="0"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rPr>
                        <a:t>Placebo</a:t>
                      </a:r>
                      <a:br>
                        <a:rPr kumimoji="0" lang="en-GB" sz="1400" u="none" strike="noStrike" cap="none" normalizeH="0" baseline="0" dirty="0">
                          <a:ln>
                            <a:noFill/>
                          </a:ln>
                          <a:solidFill>
                            <a:schemeClr val="tx2"/>
                          </a:solidFill>
                          <a:effectLst/>
                        </a:rPr>
                      </a:br>
                      <a:r>
                        <a:rPr kumimoji="0" lang="en-GB" sz="1400" u="none" strike="noStrike" cap="none" normalizeH="0" baseline="0" dirty="0">
                          <a:ln>
                            <a:noFill/>
                          </a:ln>
                          <a:solidFill>
                            <a:schemeClr val="tx2"/>
                          </a:solidFill>
                          <a:effectLst/>
                        </a:rPr>
                        <a:t>(n=522)</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a:ln>
                            <a:noFill/>
                          </a:ln>
                          <a:solidFill>
                            <a:schemeClr val="tx2"/>
                          </a:solidFill>
                          <a:effectLst/>
                        </a:rPr>
                        <a:t>Tivantinib</a:t>
                      </a:r>
                      <a:br>
                        <a:rPr kumimoji="0" lang="en-GB" sz="1400" u="none" strike="noStrike" cap="none" normalizeH="0" baseline="0" dirty="0">
                          <a:ln>
                            <a:noFill/>
                          </a:ln>
                          <a:solidFill>
                            <a:schemeClr val="tx2"/>
                          </a:solidFill>
                          <a:effectLst/>
                        </a:rPr>
                      </a:br>
                      <a:r>
                        <a:rPr kumimoji="0" lang="en-GB" sz="1400" u="none" strike="noStrike" cap="none" normalizeH="0" baseline="0" dirty="0">
                          <a:ln>
                            <a:noFill/>
                          </a:ln>
                          <a:solidFill>
                            <a:schemeClr val="tx2"/>
                          </a:solidFill>
                          <a:effectLst/>
                        </a:rPr>
                        <a:t>(n=526)</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Complete response</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1 (0.2)</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1 (0.2)</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Partial response</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33 (6.3)</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53 (10.1)</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2"/>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a:ln>
                            <a:noFill/>
                          </a:ln>
                          <a:effectLst/>
                        </a:rPr>
                        <a:t>Objective response (CR + PR)</a:t>
                      </a:r>
                      <a:endParaRPr kumimoji="0" lang="en-GB" sz="1400" b="1"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a:ln>
                            <a:noFill/>
                          </a:ln>
                          <a:effectLst/>
                        </a:rPr>
                        <a:t>34 (6.5)</a:t>
                      </a:r>
                      <a:endParaRPr kumimoji="0" lang="en-GB" sz="1400" b="1"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a:ln>
                            <a:noFill/>
                          </a:ln>
                          <a:effectLst/>
                        </a:rPr>
                        <a:t>54 (10.3)</a:t>
                      </a:r>
                      <a:endParaRPr kumimoji="0" lang="en-GB" sz="1400" b="1"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3"/>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[95% CI]</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[4.7, 9.0]</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[8/0, 13.2] p&lt;0.05</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4"/>
                  </a:ext>
                </a:extLst>
              </a:tr>
            </a:tbl>
          </a:graphicData>
        </a:graphic>
      </p:graphicFrame>
      <p:grpSp>
        <p:nvGrpSpPr>
          <p:cNvPr id="96" name="Group 95"/>
          <p:cNvGrpSpPr/>
          <p:nvPr/>
        </p:nvGrpSpPr>
        <p:grpSpPr>
          <a:xfrm>
            <a:off x="1476872" y="2586432"/>
            <a:ext cx="3092773" cy="1315745"/>
            <a:chOff x="1476872" y="2678792"/>
            <a:chExt cx="3092773" cy="1315745"/>
          </a:xfrm>
        </p:grpSpPr>
        <p:sp>
          <p:nvSpPr>
            <p:cNvPr id="5214" name="Rectangle 5213"/>
            <p:cNvSpPr/>
            <p:nvPr/>
          </p:nvSpPr>
          <p:spPr>
            <a:xfrm>
              <a:off x="1476872" y="3168421"/>
              <a:ext cx="98425" cy="98425"/>
            </a:xfrm>
            <a:prstGeom prst="rect">
              <a:avLst/>
            </a:prstGeom>
            <a:noFill/>
            <a:ln w="12700">
              <a:solidFill>
                <a:srgbClr val="28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11" name="Rectangle 210"/>
            <p:cNvSpPr/>
            <p:nvPr/>
          </p:nvSpPr>
          <p:spPr>
            <a:xfrm>
              <a:off x="1476872" y="3393921"/>
              <a:ext cx="98425" cy="98425"/>
            </a:xfrm>
            <a:prstGeom prst="rect">
              <a:avLst/>
            </a:prstGeom>
            <a:noFill/>
            <a:ln w="12700">
              <a:solidFill>
                <a:srgbClr val="002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5215" name="TextBox 5214"/>
            <p:cNvSpPr txBox="1"/>
            <p:nvPr/>
          </p:nvSpPr>
          <p:spPr>
            <a:xfrm>
              <a:off x="1547664" y="2678792"/>
              <a:ext cx="3021981" cy="1315745"/>
            </a:xfrm>
            <a:prstGeom prst="rect">
              <a:avLst/>
            </a:prstGeom>
            <a:noFill/>
          </p:spPr>
          <p:txBody>
            <a:bodyPr wrap="none" rtlCol="0">
              <a:spAutoFit/>
            </a:bodyPr>
            <a:lstStyle/>
            <a:p>
              <a:pPr fontAlgn="auto">
                <a:spcBef>
                  <a:spcPts val="0"/>
                </a:spcBef>
                <a:spcAft>
                  <a:spcPts val="300"/>
                </a:spcAft>
                <a:tabLst>
                  <a:tab pos="1346200" algn="ctr"/>
                  <a:tab pos="1927225" algn="ctr"/>
                  <a:tab pos="2511425" algn="ctr"/>
                </a:tabLst>
              </a:pPr>
              <a:r>
                <a:rPr lang="en-GB" sz="1200" dirty="0">
                  <a:solidFill>
                    <a:srgbClr val="363636"/>
                  </a:solidFill>
                  <a:latin typeface="Arial Narrow" panose="020B0606020202030204" pitchFamily="34" charset="0"/>
                  <a:cs typeface="Arial"/>
                </a:rPr>
                <a:t>	</a:t>
              </a:r>
              <a:r>
                <a:rPr lang="en-GB" sz="1200" b="1" dirty="0">
                  <a:solidFill>
                    <a:srgbClr val="363636"/>
                  </a:solidFill>
                  <a:latin typeface="Arial Narrow" panose="020B0606020202030204" pitchFamily="34" charset="0"/>
                  <a:cs typeface="Arial"/>
                </a:rPr>
                <a:t>Patients	Events	Median</a:t>
              </a:r>
              <a:br>
                <a:rPr lang="en-GB" sz="1200" b="1" dirty="0">
                  <a:solidFill>
                    <a:srgbClr val="363636"/>
                  </a:solidFill>
                  <a:latin typeface="Arial Narrow" panose="020B0606020202030204" pitchFamily="34" charset="0"/>
                  <a:cs typeface="Arial"/>
                </a:rPr>
              </a:br>
              <a:r>
                <a:rPr lang="en-GB" sz="1200" b="1" dirty="0">
                  <a:solidFill>
                    <a:srgbClr val="363636"/>
                  </a:solidFill>
                  <a:latin typeface="Arial Narrow" panose="020B0606020202030204" pitchFamily="34" charset="0"/>
                  <a:cs typeface="Arial"/>
                </a:rPr>
                <a:t>			in months</a:t>
              </a:r>
            </a:p>
            <a:p>
              <a:pPr fontAlgn="auto">
                <a:spcBef>
                  <a:spcPts val="0"/>
                </a:spcBef>
                <a:spcAft>
                  <a:spcPts val="300"/>
                </a:spcAft>
                <a:tabLst>
                  <a:tab pos="1346200" algn="ctr"/>
                  <a:tab pos="1927225" algn="ctr"/>
                  <a:tab pos="2511425" algn="ctr"/>
                </a:tabLst>
              </a:pPr>
              <a:r>
                <a:rPr lang="en-GB" sz="1200" dirty="0" err="1">
                  <a:solidFill>
                    <a:srgbClr val="363636"/>
                  </a:solidFill>
                  <a:latin typeface="Arial Narrow" panose="020B0606020202030204" pitchFamily="34" charset="0"/>
                  <a:cs typeface="Arial"/>
                </a:rPr>
                <a:t>Tivantnib+Erlotinib</a:t>
              </a:r>
              <a:r>
                <a:rPr lang="en-GB" sz="1200" dirty="0">
                  <a:solidFill>
                    <a:srgbClr val="363636"/>
                  </a:solidFill>
                  <a:latin typeface="Arial Narrow" panose="020B0606020202030204" pitchFamily="34" charset="0"/>
                  <a:cs typeface="Arial"/>
                </a:rPr>
                <a:t>	526	374	3.6</a:t>
              </a:r>
            </a:p>
            <a:p>
              <a:pPr fontAlgn="auto">
                <a:spcBef>
                  <a:spcPts val="0"/>
                </a:spcBef>
                <a:spcAft>
                  <a:spcPts val="300"/>
                </a:spcAft>
                <a:tabLst>
                  <a:tab pos="1346200" algn="ctr"/>
                  <a:tab pos="1927225" algn="ctr"/>
                  <a:tab pos="2511425" algn="ctr"/>
                </a:tabLst>
              </a:pPr>
              <a:r>
                <a:rPr lang="en-GB" sz="1200" dirty="0" err="1">
                  <a:solidFill>
                    <a:srgbClr val="363636"/>
                  </a:solidFill>
                  <a:latin typeface="Arial Narrow" panose="020B0606020202030204" pitchFamily="34" charset="0"/>
                  <a:cs typeface="Arial"/>
                </a:rPr>
                <a:t>Placebo+Erlotinib</a:t>
              </a:r>
              <a:r>
                <a:rPr lang="en-GB" sz="1200" dirty="0">
                  <a:solidFill>
                    <a:srgbClr val="363636"/>
                  </a:solidFill>
                  <a:latin typeface="Arial Narrow" panose="020B0606020202030204" pitchFamily="34" charset="0"/>
                  <a:cs typeface="Arial"/>
                </a:rPr>
                <a:t>	522	408	1.9</a:t>
              </a:r>
            </a:p>
            <a:p>
              <a:pPr fontAlgn="auto">
                <a:spcBef>
                  <a:spcPts val="0"/>
                </a:spcBef>
                <a:spcAft>
                  <a:spcPts val="300"/>
                </a:spcAft>
              </a:pPr>
              <a:r>
                <a:rPr lang="en-GB" sz="1200" b="1" dirty="0">
                  <a:solidFill>
                    <a:srgbClr val="363636"/>
                  </a:solidFill>
                  <a:latin typeface="Arial Narrow" panose="020B0606020202030204" pitchFamily="34" charset="0"/>
                  <a:cs typeface="Arial"/>
                </a:rPr>
                <a:t>HR = 0.74</a:t>
              </a:r>
              <a:r>
                <a:rPr lang="en-GB" sz="1200" dirty="0">
                  <a:solidFill>
                    <a:srgbClr val="363636"/>
                  </a:solidFill>
                  <a:latin typeface="Arial Narrow" panose="020B0606020202030204" pitchFamily="34" charset="0"/>
                  <a:cs typeface="Arial"/>
                </a:rPr>
                <a:t> (95% CI: 0.64, 0.85)</a:t>
              </a:r>
              <a:br>
                <a:rPr lang="en-GB" sz="1200" dirty="0">
                  <a:solidFill>
                    <a:srgbClr val="363636"/>
                  </a:solidFill>
                  <a:latin typeface="Arial Narrow" panose="020B0606020202030204" pitchFamily="34" charset="0"/>
                  <a:cs typeface="Arial"/>
                </a:rPr>
              </a:br>
              <a:r>
                <a:rPr lang="en-GB" sz="1200" dirty="0">
                  <a:solidFill>
                    <a:srgbClr val="363636"/>
                  </a:solidFill>
                  <a:latin typeface="Arial Narrow" panose="020B0606020202030204" pitchFamily="34" charset="0"/>
                  <a:cs typeface="Arial"/>
                </a:rPr>
                <a:t>Stratified log rank test </a:t>
              </a:r>
              <a:r>
                <a:rPr lang="en-GB" sz="1200" b="1" dirty="0">
                  <a:solidFill>
                    <a:srgbClr val="363636"/>
                  </a:solidFill>
                  <a:latin typeface="Arial Narrow" panose="020B0606020202030204" pitchFamily="34" charset="0"/>
                  <a:cs typeface="Arial"/>
                </a:rPr>
                <a:t>p&lt;0.001</a:t>
              </a:r>
            </a:p>
          </p:txBody>
        </p:sp>
      </p:grpSp>
      <p:sp>
        <p:nvSpPr>
          <p:cNvPr id="145" name="Text Box 4"/>
          <p:cNvSpPr txBox="1">
            <a:spLocks noChangeArrowheads="1"/>
          </p:cNvSpPr>
          <p:nvPr/>
        </p:nvSpPr>
        <p:spPr bwMode="auto">
          <a:xfrm>
            <a:off x="5167951" y="6474897"/>
            <a:ext cx="375538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Scagliotti</a:t>
            </a:r>
            <a:r>
              <a:rPr lang="en-GB" sz="1200" dirty="0"/>
              <a:t> et al. </a:t>
            </a:r>
            <a:r>
              <a:rPr lang="it-IT" sz="1200" dirty="0"/>
              <a:t>Ann Oncol 24, 2013; (suppl; abstr 3410)</a:t>
            </a:r>
            <a:endParaRPr lang="en-GB" sz="1200" dirty="0"/>
          </a:p>
        </p:txBody>
      </p:sp>
      <p:sp>
        <p:nvSpPr>
          <p:cNvPr id="146" name="Text Box 5"/>
          <p:cNvSpPr txBox="1">
            <a:spLocks noChangeArrowheads="1"/>
          </p:cNvSpPr>
          <p:nvPr/>
        </p:nvSpPr>
        <p:spPr bwMode="auto">
          <a:xfrm>
            <a:off x="235205" y="6474897"/>
            <a:ext cx="1859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t>ORR, overall response rate</a:t>
            </a:r>
          </a:p>
        </p:txBody>
      </p:sp>
    </p:spTree>
    <p:custDataLst>
      <p:tags r:id="rId1"/>
    </p:custDataLst>
    <p:extLst>
      <p:ext uri="{BB962C8B-B14F-4D97-AF65-F5344CB8AC3E}">
        <p14:creationId xmlns:p14="http://schemas.microsoft.com/office/powerpoint/2010/main" val="2876342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Efficacy: PFS and OS in tumours with high MET</a:t>
            </a:r>
          </a:p>
        </p:txBody>
      </p:sp>
      <p:sp>
        <p:nvSpPr>
          <p:cNvPr id="2" name="Content Placeholder 1"/>
          <p:cNvSpPr>
            <a:spLocks noGrp="1"/>
          </p:cNvSpPr>
          <p:nvPr>
            <p:ph sz="half" idx="1"/>
          </p:nvPr>
        </p:nvSpPr>
        <p:spPr>
          <a:xfrm>
            <a:off x="228600" y="1295400"/>
            <a:ext cx="8458200" cy="1676400"/>
          </a:xfrm>
        </p:spPr>
        <p:txBody>
          <a:bodyPr/>
          <a:lstStyle/>
          <a:p>
            <a:pPr>
              <a:buFont typeface="Arial" panose="020B0604020202020204" pitchFamily="34" charset="0"/>
              <a:buChar char="•"/>
            </a:pPr>
            <a:r>
              <a:rPr lang="en-GB" sz="1400" b="1" dirty="0"/>
              <a:t>Key results</a:t>
            </a:r>
          </a:p>
          <a:p>
            <a:pPr lvl="1"/>
            <a:r>
              <a:rPr lang="en-GB" sz="1400" dirty="0"/>
              <a:t>In tumours with high MET expression (defined as ≥50% cells 2+ and/or 3+ vs. low MET), </a:t>
            </a:r>
            <a:r>
              <a:rPr lang="en-GB" sz="1400" dirty="0" err="1"/>
              <a:t>tivantinib+erlotinib</a:t>
            </a:r>
            <a:r>
              <a:rPr lang="en-GB" sz="1400" dirty="0"/>
              <a:t> combination treatment improved OS and PFS vs. </a:t>
            </a:r>
            <a:r>
              <a:rPr lang="en-GB" sz="1400" dirty="0" err="1"/>
              <a:t>placebo+erlotinib</a:t>
            </a:r>
            <a:r>
              <a:rPr lang="en-GB" sz="1400" dirty="0"/>
              <a:t> </a:t>
            </a:r>
            <a:endParaRPr lang="en-GB" dirty="0"/>
          </a:p>
        </p:txBody>
      </p:sp>
      <p:sp>
        <p:nvSpPr>
          <p:cNvPr id="7" name="Text Box 4"/>
          <p:cNvSpPr txBox="1">
            <a:spLocks noChangeArrowheads="1"/>
          </p:cNvSpPr>
          <p:nvPr/>
        </p:nvSpPr>
        <p:spPr bwMode="auto">
          <a:xfrm>
            <a:off x="5167951" y="6474897"/>
            <a:ext cx="375538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solidFill>
                  <a:srgbClr val="363636"/>
                </a:solidFill>
                <a:latin typeface="Arial"/>
                <a:cs typeface="Arial"/>
              </a:rPr>
              <a:t>Scagliotti</a:t>
            </a:r>
            <a:r>
              <a:rPr lang="en-GB" sz="1200" dirty="0">
                <a:solidFill>
                  <a:srgbClr val="363636"/>
                </a:solidFill>
                <a:latin typeface="Arial"/>
                <a:cs typeface="Arial"/>
              </a:rPr>
              <a:t> et al. </a:t>
            </a:r>
            <a:r>
              <a:rPr lang="it-IT" sz="1200" dirty="0">
                <a:solidFill>
                  <a:srgbClr val="363636"/>
                </a:solidFill>
                <a:latin typeface="Arial"/>
                <a:cs typeface="Arial"/>
              </a:rPr>
              <a:t>Ann Oncol 24, 2013; (suppl; abstr 3410)</a:t>
            </a:r>
            <a:endParaRPr lang="en-GB" sz="1200" dirty="0">
              <a:solidFill>
                <a:srgbClr val="363636"/>
              </a:solidFill>
              <a:latin typeface="Arial"/>
              <a:cs typeface="Arial"/>
            </a:endParaRPr>
          </a:p>
        </p:txBody>
      </p:sp>
      <p:sp>
        <p:nvSpPr>
          <p:cNvPr id="3" name="Freeform 2"/>
          <p:cNvSpPr>
            <a:spLocks/>
          </p:cNvSpPr>
          <p:nvPr/>
        </p:nvSpPr>
        <p:spPr bwMode="auto">
          <a:xfrm>
            <a:off x="683272" y="2593630"/>
            <a:ext cx="3449174" cy="2017181"/>
          </a:xfrm>
          <a:custGeom>
            <a:avLst/>
            <a:gdLst>
              <a:gd name="T0" fmla="*/ 0 w 515"/>
              <a:gd name="T1" fmla="*/ 0 h 246"/>
              <a:gd name="T2" fmla="*/ 0 w 515"/>
              <a:gd name="T3" fmla="*/ 246 h 246"/>
              <a:gd name="T4" fmla="*/ 515 w 515"/>
              <a:gd name="T5" fmla="*/ 246 h 246"/>
            </a:gdLst>
            <a:ahLst/>
            <a:cxnLst>
              <a:cxn ang="0">
                <a:pos x="T0" y="T1"/>
              </a:cxn>
              <a:cxn ang="0">
                <a:pos x="T2" y="T3"/>
              </a:cxn>
              <a:cxn ang="0">
                <a:pos x="T4" y="T5"/>
              </a:cxn>
            </a:cxnLst>
            <a:rect l="0" t="0" r="r" b="b"/>
            <a:pathLst>
              <a:path w="515" h="246">
                <a:moveTo>
                  <a:pt x="0" y="0"/>
                </a:moveTo>
                <a:lnTo>
                  <a:pt x="0" y="246"/>
                </a:lnTo>
                <a:lnTo>
                  <a:pt x="515" y="246"/>
                </a:lnTo>
              </a:path>
            </a:pathLst>
          </a:custGeom>
          <a:noFill/>
          <a:ln w="15875">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 name="Line 3"/>
          <p:cNvSpPr>
            <a:spLocks noChangeShapeType="1"/>
          </p:cNvSpPr>
          <p:nvPr/>
        </p:nvSpPr>
        <p:spPr bwMode="auto">
          <a:xfrm flipH="1">
            <a:off x="616297" y="3052825"/>
            <a:ext cx="66974"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6" name="Line 4"/>
          <p:cNvSpPr>
            <a:spLocks noChangeShapeType="1"/>
          </p:cNvSpPr>
          <p:nvPr/>
        </p:nvSpPr>
        <p:spPr bwMode="auto">
          <a:xfrm flipH="1">
            <a:off x="609600" y="2593630"/>
            <a:ext cx="60277"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8" name="Line 5"/>
          <p:cNvSpPr>
            <a:spLocks noChangeShapeType="1"/>
          </p:cNvSpPr>
          <p:nvPr/>
        </p:nvSpPr>
        <p:spPr bwMode="auto">
          <a:xfrm flipH="1">
            <a:off x="622995" y="3536621"/>
            <a:ext cx="60277"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9" name="Line 6"/>
          <p:cNvSpPr>
            <a:spLocks noChangeShapeType="1"/>
          </p:cNvSpPr>
          <p:nvPr/>
        </p:nvSpPr>
        <p:spPr bwMode="auto">
          <a:xfrm flipH="1">
            <a:off x="622995" y="4004016"/>
            <a:ext cx="60277"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0" name="Line 7"/>
          <p:cNvSpPr>
            <a:spLocks noChangeShapeType="1"/>
          </p:cNvSpPr>
          <p:nvPr/>
        </p:nvSpPr>
        <p:spPr bwMode="auto">
          <a:xfrm flipH="1">
            <a:off x="622995" y="4496012"/>
            <a:ext cx="60277"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1" name="Line 8"/>
          <p:cNvSpPr>
            <a:spLocks noChangeShapeType="1"/>
          </p:cNvSpPr>
          <p:nvPr/>
        </p:nvSpPr>
        <p:spPr bwMode="auto">
          <a:xfrm>
            <a:off x="777036" y="4619011"/>
            <a:ext cx="0" cy="57399"/>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2" name="Line 9"/>
          <p:cNvSpPr>
            <a:spLocks noChangeShapeType="1"/>
          </p:cNvSpPr>
          <p:nvPr/>
        </p:nvSpPr>
        <p:spPr bwMode="auto">
          <a:xfrm>
            <a:off x="1319527" y="4619011"/>
            <a:ext cx="0" cy="4100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3" name="Line 10"/>
          <p:cNvSpPr>
            <a:spLocks noChangeShapeType="1"/>
          </p:cNvSpPr>
          <p:nvPr/>
        </p:nvSpPr>
        <p:spPr bwMode="auto">
          <a:xfrm>
            <a:off x="1486963" y="4619011"/>
            <a:ext cx="0" cy="4100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4" name="Line 11"/>
          <p:cNvSpPr>
            <a:spLocks noChangeShapeType="1"/>
          </p:cNvSpPr>
          <p:nvPr/>
        </p:nvSpPr>
        <p:spPr bwMode="auto">
          <a:xfrm>
            <a:off x="1835229" y="4619011"/>
            <a:ext cx="0" cy="4100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5" name="Line 12"/>
          <p:cNvSpPr>
            <a:spLocks noChangeShapeType="1"/>
          </p:cNvSpPr>
          <p:nvPr/>
        </p:nvSpPr>
        <p:spPr bwMode="auto">
          <a:xfrm>
            <a:off x="2196890" y="4619011"/>
            <a:ext cx="0" cy="4100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6" name="Line 13"/>
          <p:cNvSpPr>
            <a:spLocks noChangeShapeType="1"/>
          </p:cNvSpPr>
          <p:nvPr/>
        </p:nvSpPr>
        <p:spPr bwMode="auto">
          <a:xfrm>
            <a:off x="2558551" y="4619011"/>
            <a:ext cx="0" cy="4100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7" name="Line 14"/>
          <p:cNvSpPr>
            <a:spLocks noChangeShapeType="1"/>
          </p:cNvSpPr>
          <p:nvPr/>
        </p:nvSpPr>
        <p:spPr bwMode="auto">
          <a:xfrm>
            <a:off x="2906817" y="4619011"/>
            <a:ext cx="0" cy="4100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8" name="Line 15"/>
          <p:cNvSpPr>
            <a:spLocks noChangeShapeType="1"/>
          </p:cNvSpPr>
          <p:nvPr/>
        </p:nvSpPr>
        <p:spPr bwMode="auto">
          <a:xfrm>
            <a:off x="3610047" y="4619011"/>
            <a:ext cx="0" cy="4100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9" name="Line 16"/>
          <p:cNvSpPr>
            <a:spLocks noChangeShapeType="1"/>
          </p:cNvSpPr>
          <p:nvPr/>
        </p:nvSpPr>
        <p:spPr bwMode="auto">
          <a:xfrm>
            <a:off x="3241688" y="4619011"/>
            <a:ext cx="0" cy="4100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0" name="Line 17"/>
          <p:cNvSpPr>
            <a:spLocks noChangeShapeType="1"/>
          </p:cNvSpPr>
          <p:nvPr/>
        </p:nvSpPr>
        <p:spPr bwMode="auto">
          <a:xfrm>
            <a:off x="3958313" y="4619011"/>
            <a:ext cx="0" cy="4100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1" name="Freeform 18"/>
          <p:cNvSpPr>
            <a:spLocks/>
          </p:cNvSpPr>
          <p:nvPr/>
        </p:nvSpPr>
        <p:spPr bwMode="auto">
          <a:xfrm>
            <a:off x="683272" y="2593630"/>
            <a:ext cx="2585206" cy="1976181"/>
          </a:xfrm>
          <a:custGeom>
            <a:avLst/>
            <a:gdLst>
              <a:gd name="T0" fmla="*/ 386 w 386"/>
              <a:gd name="T1" fmla="*/ 241 h 241"/>
              <a:gd name="T2" fmla="*/ 386 w 386"/>
              <a:gd name="T3" fmla="*/ 229 h 241"/>
              <a:gd name="T4" fmla="*/ 347 w 386"/>
              <a:gd name="T5" fmla="*/ 229 h 241"/>
              <a:gd name="T6" fmla="*/ 347 w 386"/>
              <a:gd name="T7" fmla="*/ 214 h 241"/>
              <a:gd name="T8" fmla="*/ 277 w 386"/>
              <a:gd name="T9" fmla="*/ 214 h 241"/>
              <a:gd name="T10" fmla="*/ 277 w 386"/>
              <a:gd name="T11" fmla="*/ 203 h 241"/>
              <a:gd name="T12" fmla="*/ 239 w 386"/>
              <a:gd name="T13" fmla="*/ 203 h 241"/>
              <a:gd name="T14" fmla="*/ 239 w 386"/>
              <a:gd name="T15" fmla="*/ 199 h 241"/>
              <a:gd name="T16" fmla="*/ 226 w 386"/>
              <a:gd name="T17" fmla="*/ 199 h 241"/>
              <a:gd name="T18" fmla="*/ 226 w 386"/>
              <a:gd name="T19" fmla="*/ 190 h 241"/>
              <a:gd name="T20" fmla="*/ 220 w 386"/>
              <a:gd name="T21" fmla="*/ 190 h 241"/>
              <a:gd name="T22" fmla="*/ 220 w 386"/>
              <a:gd name="T23" fmla="*/ 181 h 241"/>
              <a:gd name="T24" fmla="*/ 214 w 386"/>
              <a:gd name="T25" fmla="*/ 181 h 241"/>
              <a:gd name="T26" fmla="*/ 214 w 386"/>
              <a:gd name="T27" fmla="*/ 173 h 241"/>
              <a:gd name="T28" fmla="*/ 184 w 386"/>
              <a:gd name="T29" fmla="*/ 173 h 241"/>
              <a:gd name="T30" fmla="*/ 184 w 386"/>
              <a:gd name="T31" fmla="*/ 167 h 241"/>
              <a:gd name="T32" fmla="*/ 171 w 386"/>
              <a:gd name="T33" fmla="*/ 167 h 241"/>
              <a:gd name="T34" fmla="*/ 171 w 386"/>
              <a:gd name="T35" fmla="*/ 156 h 241"/>
              <a:gd name="T36" fmla="*/ 150 w 386"/>
              <a:gd name="T37" fmla="*/ 156 h 241"/>
              <a:gd name="T38" fmla="*/ 150 w 386"/>
              <a:gd name="T39" fmla="*/ 151 h 241"/>
              <a:gd name="T40" fmla="*/ 138 w 386"/>
              <a:gd name="T41" fmla="*/ 151 h 241"/>
              <a:gd name="T42" fmla="*/ 138 w 386"/>
              <a:gd name="T43" fmla="*/ 145 h 241"/>
              <a:gd name="T44" fmla="*/ 131 w 386"/>
              <a:gd name="T45" fmla="*/ 145 h 241"/>
              <a:gd name="T46" fmla="*/ 131 w 386"/>
              <a:gd name="T47" fmla="*/ 140 h 241"/>
              <a:gd name="T48" fmla="*/ 117 w 386"/>
              <a:gd name="T49" fmla="*/ 140 h 241"/>
              <a:gd name="T50" fmla="*/ 117 w 386"/>
              <a:gd name="T51" fmla="*/ 115 h 241"/>
              <a:gd name="T52" fmla="*/ 111 w 386"/>
              <a:gd name="T53" fmla="*/ 115 h 241"/>
              <a:gd name="T54" fmla="*/ 111 w 386"/>
              <a:gd name="T55" fmla="*/ 99 h 241"/>
              <a:gd name="T56" fmla="*/ 87 w 386"/>
              <a:gd name="T57" fmla="*/ 99 h 241"/>
              <a:gd name="T58" fmla="*/ 87 w 386"/>
              <a:gd name="T59" fmla="*/ 94 h 241"/>
              <a:gd name="T60" fmla="*/ 67 w 386"/>
              <a:gd name="T61" fmla="*/ 94 h 241"/>
              <a:gd name="T62" fmla="*/ 67 w 386"/>
              <a:gd name="T63" fmla="*/ 67 h 241"/>
              <a:gd name="T64" fmla="*/ 63 w 386"/>
              <a:gd name="T65" fmla="*/ 67 h 241"/>
              <a:gd name="T66" fmla="*/ 63 w 386"/>
              <a:gd name="T67" fmla="*/ 48 h 241"/>
              <a:gd name="T68" fmla="*/ 59 w 386"/>
              <a:gd name="T69" fmla="*/ 48 h 241"/>
              <a:gd name="T70" fmla="*/ 59 w 386"/>
              <a:gd name="T71" fmla="*/ 35 h 241"/>
              <a:gd name="T72" fmla="*/ 53 w 386"/>
              <a:gd name="T73" fmla="*/ 35 h 241"/>
              <a:gd name="T74" fmla="*/ 53 w 386"/>
              <a:gd name="T75" fmla="*/ 24 h 241"/>
              <a:gd name="T76" fmla="*/ 45 w 386"/>
              <a:gd name="T77" fmla="*/ 24 h 241"/>
              <a:gd name="T78" fmla="*/ 45 w 386"/>
              <a:gd name="T79" fmla="*/ 15 h 241"/>
              <a:gd name="T80" fmla="*/ 36 w 386"/>
              <a:gd name="T81" fmla="*/ 15 h 241"/>
              <a:gd name="T82" fmla="*/ 36 w 386"/>
              <a:gd name="T83" fmla="*/ 9 h 241"/>
              <a:gd name="T84" fmla="*/ 31 w 386"/>
              <a:gd name="T85" fmla="*/ 9 h 241"/>
              <a:gd name="T86" fmla="*/ 31 w 386"/>
              <a:gd name="T87" fmla="*/ 0 h 241"/>
              <a:gd name="T88" fmla="*/ 0 w 386"/>
              <a:gd name="T8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6" h="241">
                <a:moveTo>
                  <a:pt x="386" y="241"/>
                </a:moveTo>
                <a:lnTo>
                  <a:pt x="386" y="229"/>
                </a:lnTo>
                <a:lnTo>
                  <a:pt x="347" y="229"/>
                </a:lnTo>
                <a:lnTo>
                  <a:pt x="347" y="214"/>
                </a:lnTo>
                <a:lnTo>
                  <a:pt x="277" y="214"/>
                </a:lnTo>
                <a:lnTo>
                  <a:pt x="277" y="203"/>
                </a:lnTo>
                <a:lnTo>
                  <a:pt x="239" y="203"/>
                </a:lnTo>
                <a:lnTo>
                  <a:pt x="239" y="199"/>
                </a:lnTo>
                <a:lnTo>
                  <a:pt x="226" y="199"/>
                </a:lnTo>
                <a:lnTo>
                  <a:pt x="226" y="190"/>
                </a:lnTo>
                <a:lnTo>
                  <a:pt x="220" y="190"/>
                </a:lnTo>
                <a:lnTo>
                  <a:pt x="220" y="181"/>
                </a:lnTo>
                <a:lnTo>
                  <a:pt x="214" y="181"/>
                </a:lnTo>
                <a:lnTo>
                  <a:pt x="214" y="173"/>
                </a:lnTo>
                <a:lnTo>
                  <a:pt x="184" y="173"/>
                </a:lnTo>
                <a:lnTo>
                  <a:pt x="184" y="167"/>
                </a:lnTo>
                <a:lnTo>
                  <a:pt x="171" y="167"/>
                </a:lnTo>
                <a:lnTo>
                  <a:pt x="171" y="156"/>
                </a:lnTo>
                <a:lnTo>
                  <a:pt x="150" y="156"/>
                </a:lnTo>
                <a:lnTo>
                  <a:pt x="150" y="151"/>
                </a:lnTo>
                <a:lnTo>
                  <a:pt x="138" y="151"/>
                </a:lnTo>
                <a:lnTo>
                  <a:pt x="138" y="145"/>
                </a:lnTo>
                <a:lnTo>
                  <a:pt x="131" y="145"/>
                </a:lnTo>
                <a:lnTo>
                  <a:pt x="131" y="140"/>
                </a:lnTo>
                <a:lnTo>
                  <a:pt x="117" y="140"/>
                </a:lnTo>
                <a:lnTo>
                  <a:pt x="117" y="115"/>
                </a:lnTo>
                <a:lnTo>
                  <a:pt x="111" y="115"/>
                </a:lnTo>
                <a:lnTo>
                  <a:pt x="111" y="99"/>
                </a:lnTo>
                <a:lnTo>
                  <a:pt x="87" y="99"/>
                </a:lnTo>
                <a:lnTo>
                  <a:pt x="87" y="94"/>
                </a:lnTo>
                <a:lnTo>
                  <a:pt x="67" y="94"/>
                </a:lnTo>
                <a:lnTo>
                  <a:pt x="67" y="67"/>
                </a:lnTo>
                <a:lnTo>
                  <a:pt x="63" y="67"/>
                </a:lnTo>
                <a:lnTo>
                  <a:pt x="63" y="48"/>
                </a:lnTo>
                <a:lnTo>
                  <a:pt x="59" y="48"/>
                </a:lnTo>
                <a:lnTo>
                  <a:pt x="59" y="35"/>
                </a:lnTo>
                <a:lnTo>
                  <a:pt x="53" y="35"/>
                </a:lnTo>
                <a:lnTo>
                  <a:pt x="53" y="24"/>
                </a:lnTo>
                <a:lnTo>
                  <a:pt x="45" y="24"/>
                </a:lnTo>
                <a:lnTo>
                  <a:pt x="45" y="15"/>
                </a:lnTo>
                <a:lnTo>
                  <a:pt x="36" y="15"/>
                </a:lnTo>
                <a:lnTo>
                  <a:pt x="36" y="9"/>
                </a:lnTo>
                <a:lnTo>
                  <a:pt x="31" y="9"/>
                </a:lnTo>
                <a:lnTo>
                  <a:pt x="31" y="0"/>
                </a:lnTo>
                <a:lnTo>
                  <a:pt x="0" y="0"/>
                </a:lnTo>
              </a:path>
            </a:pathLst>
          </a:custGeom>
          <a:noFill/>
          <a:ln w="15875">
            <a:solidFill>
              <a:srgbClr val="60BF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2" name="Rectangle 19"/>
          <p:cNvSpPr>
            <a:spLocks noChangeArrowheads="1"/>
          </p:cNvSpPr>
          <p:nvPr/>
        </p:nvSpPr>
        <p:spPr bwMode="auto">
          <a:xfrm>
            <a:off x="2478182" y="4250014"/>
            <a:ext cx="80369" cy="32800"/>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3" name="Rectangle 20"/>
          <p:cNvSpPr>
            <a:spLocks noChangeArrowheads="1"/>
          </p:cNvSpPr>
          <p:nvPr/>
        </p:nvSpPr>
        <p:spPr bwMode="auto">
          <a:xfrm>
            <a:off x="2156705" y="4127015"/>
            <a:ext cx="53579" cy="41000"/>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4" name="Rectangle 21"/>
          <p:cNvSpPr>
            <a:spLocks noChangeArrowheads="1"/>
          </p:cNvSpPr>
          <p:nvPr/>
        </p:nvSpPr>
        <p:spPr bwMode="auto">
          <a:xfrm>
            <a:off x="1754860" y="3856418"/>
            <a:ext cx="53579" cy="41000"/>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5" name="Rectangle 22"/>
          <p:cNvSpPr>
            <a:spLocks noChangeArrowheads="1"/>
          </p:cNvSpPr>
          <p:nvPr/>
        </p:nvSpPr>
        <p:spPr bwMode="auto">
          <a:xfrm>
            <a:off x="3496191" y="4322966"/>
            <a:ext cx="53579" cy="41000"/>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6" name="Rectangle 23"/>
          <p:cNvSpPr>
            <a:spLocks noChangeArrowheads="1"/>
          </p:cNvSpPr>
          <p:nvPr/>
        </p:nvSpPr>
        <p:spPr bwMode="auto">
          <a:xfrm>
            <a:off x="2853238" y="4322966"/>
            <a:ext cx="46882" cy="32800"/>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7" name="Rectangle 24"/>
          <p:cNvSpPr>
            <a:spLocks noChangeArrowheads="1"/>
          </p:cNvSpPr>
          <p:nvPr/>
        </p:nvSpPr>
        <p:spPr bwMode="auto">
          <a:xfrm>
            <a:off x="2203587" y="4322966"/>
            <a:ext cx="53579" cy="41000"/>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8" name="Rectangle 25"/>
          <p:cNvSpPr>
            <a:spLocks noChangeArrowheads="1"/>
          </p:cNvSpPr>
          <p:nvPr/>
        </p:nvSpPr>
        <p:spPr bwMode="auto">
          <a:xfrm>
            <a:off x="1868716" y="4233614"/>
            <a:ext cx="53579" cy="32800"/>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29" name="Rectangle 26"/>
          <p:cNvSpPr>
            <a:spLocks noChangeArrowheads="1"/>
          </p:cNvSpPr>
          <p:nvPr/>
        </p:nvSpPr>
        <p:spPr bwMode="auto">
          <a:xfrm>
            <a:off x="1788347" y="4127015"/>
            <a:ext cx="53579" cy="41000"/>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30" name="Rectangle 27"/>
          <p:cNvSpPr>
            <a:spLocks noChangeArrowheads="1"/>
          </p:cNvSpPr>
          <p:nvPr/>
        </p:nvSpPr>
        <p:spPr bwMode="auto">
          <a:xfrm>
            <a:off x="1118604" y="3651420"/>
            <a:ext cx="53579" cy="32800"/>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31" name="Rectangle 28"/>
          <p:cNvSpPr>
            <a:spLocks noChangeArrowheads="1"/>
          </p:cNvSpPr>
          <p:nvPr/>
        </p:nvSpPr>
        <p:spPr bwMode="auto">
          <a:xfrm>
            <a:off x="844010" y="2569030"/>
            <a:ext cx="53579" cy="41000"/>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0" name="Rectangle 29"/>
          <p:cNvSpPr>
            <a:spLocks noChangeArrowheads="1"/>
          </p:cNvSpPr>
          <p:nvPr/>
        </p:nvSpPr>
        <p:spPr bwMode="auto">
          <a:xfrm>
            <a:off x="1145394" y="3348023"/>
            <a:ext cx="46882" cy="32800"/>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1" name="Rectangle 30"/>
          <p:cNvSpPr>
            <a:spLocks noChangeArrowheads="1"/>
          </p:cNvSpPr>
          <p:nvPr/>
        </p:nvSpPr>
        <p:spPr bwMode="auto">
          <a:xfrm>
            <a:off x="743549" y="2577230"/>
            <a:ext cx="53579" cy="32800"/>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3" name="Freeform 31"/>
          <p:cNvSpPr>
            <a:spLocks/>
          </p:cNvSpPr>
          <p:nvPr/>
        </p:nvSpPr>
        <p:spPr bwMode="auto">
          <a:xfrm>
            <a:off x="683272" y="2585430"/>
            <a:ext cx="2893288" cy="1762983"/>
          </a:xfrm>
          <a:custGeom>
            <a:avLst/>
            <a:gdLst>
              <a:gd name="T0" fmla="*/ 432 w 432"/>
              <a:gd name="T1" fmla="*/ 215 h 215"/>
              <a:gd name="T2" fmla="*/ 203 w 432"/>
              <a:gd name="T3" fmla="*/ 215 h 215"/>
              <a:gd name="T4" fmla="*/ 203 w 432"/>
              <a:gd name="T5" fmla="*/ 204 h 215"/>
              <a:gd name="T6" fmla="*/ 178 w 432"/>
              <a:gd name="T7" fmla="*/ 204 h 215"/>
              <a:gd name="T8" fmla="*/ 178 w 432"/>
              <a:gd name="T9" fmla="*/ 196 h 215"/>
              <a:gd name="T10" fmla="*/ 168 w 432"/>
              <a:gd name="T11" fmla="*/ 196 h 215"/>
              <a:gd name="T12" fmla="*/ 168 w 432"/>
              <a:gd name="T13" fmla="*/ 190 h 215"/>
              <a:gd name="T14" fmla="*/ 162 w 432"/>
              <a:gd name="T15" fmla="*/ 190 h 215"/>
              <a:gd name="T16" fmla="*/ 162 w 432"/>
              <a:gd name="T17" fmla="*/ 181 h 215"/>
              <a:gd name="T18" fmla="*/ 140 w 432"/>
              <a:gd name="T19" fmla="*/ 181 h 215"/>
              <a:gd name="T20" fmla="*/ 140 w 432"/>
              <a:gd name="T21" fmla="*/ 176 h 215"/>
              <a:gd name="T22" fmla="*/ 128 w 432"/>
              <a:gd name="T23" fmla="*/ 176 h 215"/>
              <a:gd name="T24" fmla="*/ 128 w 432"/>
              <a:gd name="T25" fmla="*/ 171 h 215"/>
              <a:gd name="T26" fmla="*/ 120 w 432"/>
              <a:gd name="T27" fmla="*/ 171 h 215"/>
              <a:gd name="T28" fmla="*/ 120 w 432"/>
              <a:gd name="T29" fmla="*/ 160 h 215"/>
              <a:gd name="T30" fmla="*/ 113 w 432"/>
              <a:gd name="T31" fmla="*/ 160 h 215"/>
              <a:gd name="T32" fmla="*/ 113 w 432"/>
              <a:gd name="T33" fmla="*/ 152 h 215"/>
              <a:gd name="T34" fmla="*/ 107 w 432"/>
              <a:gd name="T35" fmla="*/ 152 h 215"/>
              <a:gd name="T36" fmla="*/ 107 w 432"/>
              <a:gd name="T37" fmla="*/ 146 h 215"/>
              <a:gd name="T38" fmla="*/ 98 w 432"/>
              <a:gd name="T39" fmla="*/ 146 h 215"/>
              <a:gd name="T40" fmla="*/ 98 w 432"/>
              <a:gd name="T41" fmla="*/ 143 h 215"/>
              <a:gd name="T42" fmla="*/ 77 w 432"/>
              <a:gd name="T43" fmla="*/ 143 h 215"/>
              <a:gd name="T44" fmla="*/ 77 w 432"/>
              <a:gd name="T45" fmla="*/ 138 h 215"/>
              <a:gd name="T46" fmla="*/ 70 w 432"/>
              <a:gd name="T47" fmla="*/ 138 h 215"/>
              <a:gd name="T48" fmla="*/ 70 w 432"/>
              <a:gd name="T49" fmla="*/ 130 h 215"/>
              <a:gd name="T50" fmla="*/ 65 w 432"/>
              <a:gd name="T51" fmla="*/ 130 h 215"/>
              <a:gd name="T52" fmla="*/ 65 w 432"/>
              <a:gd name="T53" fmla="*/ 99 h 215"/>
              <a:gd name="T54" fmla="*/ 62 w 432"/>
              <a:gd name="T55" fmla="*/ 99 h 215"/>
              <a:gd name="T56" fmla="*/ 62 w 432"/>
              <a:gd name="T57" fmla="*/ 70 h 215"/>
              <a:gd name="T58" fmla="*/ 62 w 432"/>
              <a:gd name="T59" fmla="*/ 58 h 215"/>
              <a:gd name="T60" fmla="*/ 57 w 432"/>
              <a:gd name="T61" fmla="*/ 58 h 215"/>
              <a:gd name="T62" fmla="*/ 57 w 432"/>
              <a:gd name="T63" fmla="*/ 51 h 215"/>
              <a:gd name="T64" fmla="*/ 53 w 432"/>
              <a:gd name="T65" fmla="*/ 51 h 215"/>
              <a:gd name="T66" fmla="*/ 53 w 432"/>
              <a:gd name="T67" fmla="*/ 39 h 215"/>
              <a:gd name="T68" fmla="*/ 47 w 432"/>
              <a:gd name="T69" fmla="*/ 39 h 215"/>
              <a:gd name="T70" fmla="*/ 47 w 432"/>
              <a:gd name="T71" fmla="*/ 27 h 215"/>
              <a:gd name="T72" fmla="*/ 42 w 432"/>
              <a:gd name="T73" fmla="*/ 27 h 215"/>
              <a:gd name="T74" fmla="*/ 42 w 432"/>
              <a:gd name="T75" fmla="*/ 20 h 215"/>
              <a:gd name="T76" fmla="*/ 35 w 432"/>
              <a:gd name="T77" fmla="*/ 20 h 215"/>
              <a:gd name="T78" fmla="*/ 35 w 432"/>
              <a:gd name="T79" fmla="*/ 14 h 215"/>
              <a:gd name="T80" fmla="*/ 29 w 432"/>
              <a:gd name="T81" fmla="*/ 14 h 215"/>
              <a:gd name="T82" fmla="*/ 29 w 432"/>
              <a:gd name="T83" fmla="*/ 7 h 215"/>
              <a:gd name="T84" fmla="*/ 29 w 432"/>
              <a:gd name="T85" fmla="*/ 0 h 215"/>
              <a:gd name="T86" fmla="*/ 0 w 432"/>
              <a:gd name="T8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215">
                <a:moveTo>
                  <a:pt x="432" y="215"/>
                </a:moveTo>
                <a:lnTo>
                  <a:pt x="203" y="215"/>
                </a:lnTo>
                <a:lnTo>
                  <a:pt x="203" y="204"/>
                </a:lnTo>
                <a:lnTo>
                  <a:pt x="178" y="204"/>
                </a:lnTo>
                <a:lnTo>
                  <a:pt x="178" y="196"/>
                </a:lnTo>
                <a:lnTo>
                  <a:pt x="168" y="196"/>
                </a:lnTo>
                <a:lnTo>
                  <a:pt x="168" y="190"/>
                </a:lnTo>
                <a:lnTo>
                  <a:pt x="162" y="190"/>
                </a:lnTo>
                <a:lnTo>
                  <a:pt x="162" y="181"/>
                </a:lnTo>
                <a:lnTo>
                  <a:pt x="140" y="181"/>
                </a:lnTo>
                <a:lnTo>
                  <a:pt x="140" y="176"/>
                </a:lnTo>
                <a:lnTo>
                  <a:pt x="128" y="176"/>
                </a:lnTo>
                <a:lnTo>
                  <a:pt x="128" y="171"/>
                </a:lnTo>
                <a:lnTo>
                  <a:pt x="120" y="171"/>
                </a:lnTo>
                <a:lnTo>
                  <a:pt x="120" y="160"/>
                </a:lnTo>
                <a:lnTo>
                  <a:pt x="113" y="160"/>
                </a:lnTo>
                <a:lnTo>
                  <a:pt x="113" y="152"/>
                </a:lnTo>
                <a:lnTo>
                  <a:pt x="107" y="152"/>
                </a:lnTo>
                <a:lnTo>
                  <a:pt x="107" y="146"/>
                </a:lnTo>
                <a:lnTo>
                  <a:pt x="98" y="146"/>
                </a:lnTo>
                <a:lnTo>
                  <a:pt x="98" y="143"/>
                </a:lnTo>
                <a:lnTo>
                  <a:pt x="77" y="143"/>
                </a:lnTo>
                <a:lnTo>
                  <a:pt x="77" y="138"/>
                </a:lnTo>
                <a:lnTo>
                  <a:pt x="70" y="138"/>
                </a:lnTo>
                <a:lnTo>
                  <a:pt x="70" y="130"/>
                </a:lnTo>
                <a:lnTo>
                  <a:pt x="65" y="130"/>
                </a:lnTo>
                <a:lnTo>
                  <a:pt x="65" y="99"/>
                </a:lnTo>
                <a:lnTo>
                  <a:pt x="62" y="99"/>
                </a:lnTo>
                <a:lnTo>
                  <a:pt x="62" y="70"/>
                </a:lnTo>
                <a:lnTo>
                  <a:pt x="62" y="58"/>
                </a:lnTo>
                <a:lnTo>
                  <a:pt x="57" y="58"/>
                </a:lnTo>
                <a:lnTo>
                  <a:pt x="57" y="51"/>
                </a:lnTo>
                <a:lnTo>
                  <a:pt x="53" y="51"/>
                </a:lnTo>
                <a:lnTo>
                  <a:pt x="53" y="39"/>
                </a:lnTo>
                <a:lnTo>
                  <a:pt x="47" y="39"/>
                </a:lnTo>
                <a:lnTo>
                  <a:pt x="47" y="27"/>
                </a:lnTo>
                <a:lnTo>
                  <a:pt x="42" y="27"/>
                </a:lnTo>
                <a:lnTo>
                  <a:pt x="42" y="20"/>
                </a:lnTo>
                <a:lnTo>
                  <a:pt x="35" y="20"/>
                </a:lnTo>
                <a:lnTo>
                  <a:pt x="35" y="14"/>
                </a:lnTo>
                <a:lnTo>
                  <a:pt x="29" y="14"/>
                </a:lnTo>
                <a:lnTo>
                  <a:pt x="29" y="7"/>
                </a:lnTo>
                <a:lnTo>
                  <a:pt x="29" y="0"/>
                </a:lnTo>
                <a:lnTo>
                  <a:pt x="0" y="0"/>
                </a:lnTo>
              </a:path>
            </a:pathLst>
          </a:custGeom>
          <a:noFill/>
          <a:ln w="15875">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6" name="Freeform 32"/>
          <p:cNvSpPr>
            <a:spLocks/>
          </p:cNvSpPr>
          <p:nvPr/>
        </p:nvSpPr>
        <p:spPr bwMode="auto">
          <a:xfrm>
            <a:off x="4811812" y="2577298"/>
            <a:ext cx="3449140" cy="2034040"/>
          </a:xfrm>
          <a:custGeom>
            <a:avLst/>
            <a:gdLst>
              <a:gd name="T0" fmla="*/ 0 w 515"/>
              <a:gd name="T1" fmla="*/ 0 h 246"/>
              <a:gd name="T2" fmla="*/ 0 w 515"/>
              <a:gd name="T3" fmla="*/ 246 h 246"/>
              <a:gd name="T4" fmla="*/ 515 w 515"/>
              <a:gd name="T5" fmla="*/ 246 h 246"/>
            </a:gdLst>
            <a:ahLst/>
            <a:cxnLst>
              <a:cxn ang="0">
                <a:pos x="T0" y="T1"/>
              </a:cxn>
              <a:cxn ang="0">
                <a:pos x="T2" y="T3"/>
              </a:cxn>
              <a:cxn ang="0">
                <a:pos x="T4" y="T5"/>
              </a:cxn>
            </a:cxnLst>
            <a:rect l="0" t="0" r="r" b="b"/>
            <a:pathLst>
              <a:path w="515" h="246">
                <a:moveTo>
                  <a:pt x="0" y="0"/>
                </a:moveTo>
                <a:lnTo>
                  <a:pt x="0" y="246"/>
                </a:lnTo>
                <a:lnTo>
                  <a:pt x="515" y="246"/>
                </a:lnTo>
              </a:path>
            </a:pathLst>
          </a:custGeom>
          <a:noFill/>
          <a:ln w="15875">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7" name="Line 33"/>
          <p:cNvSpPr>
            <a:spLocks noChangeShapeType="1"/>
          </p:cNvSpPr>
          <p:nvPr/>
        </p:nvSpPr>
        <p:spPr bwMode="auto">
          <a:xfrm flipH="1">
            <a:off x="4744838" y="3040332"/>
            <a:ext cx="66974"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8" name="Line 34"/>
          <p:cNvSpPr>
            <a:spLocks noChangeShapeType="1"/>
          </p:cNvSpPr>
          <p:nvPr/>
        </p:nvSpPr>
        <p:spPr bwMode="auto">
          <a:xfrm flipH="1">
            <a:off x="4738141" y="2585567"/>
            <a:ext cx="60276"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29" name="Line 35"/>
          <p:cNvSpPr>
            <a:spLocks noChangeShapeType="1"/>
          </p:cNvSpPr>
          <p:nvPr/>
        </p:nvSpPr>
        <p:spPr bwMode="auto">
          <a:xfrm flipH="1">
            <a:off x="4751536" y="3528171"/>
            <a:ext cx="60276"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0" name="Line 36"/>
          <p:cNvSpPr>
            <a:spLocks noChangeShapeType="1"/>
          </p:cNvSpPr>
          <p:nvPr/>
        </p:nvSpPr>
        <p:spPr bwMode="auto">
          <a:xfrm flipH="1">
            <a:off x="4751536" y="3999473"/>
            <a:ext cx="60276"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1" name="Line 37"/>
          <p:cNvSpPr>
            <a:spLocks noChangeShapeType="1"/>
          </p:cNvSpPr>
          <p:nvPr/>
        </p:nvSpPr>
        <p:spPr bwMode="auto">
          <a:xfrm flipH="1">
            <a:off x="4751536" y="4495580"/>
            <a:ext cx="60276"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2" name="Line 38"/>
          <p:cNvSpPr>
            <a:spLocks noChangeShapeType="1"/>
          </p:cNvSpPr>
          <p:nvPr/>
        </p:nvSpPr>
        <p:spPr bwMode="auto">
          <a:xfrm>
            <a:off x="4872088" y="4619607"/>
            <a:ext cx="0" cy="57879"/>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3" name="Line 39"/>
          <p:cNvSpPr>
            <a:spLocks noChangeShapeType="1"/>
          </p:cNvSpPr>
          <p:nvPr/>
        </p:nvSpPr>
        <p:spPr bwMode="auto">
          <a:xfrm>
            <a:off x="5401180" y="4619607"/>
            <a:ext cx="0" cy="41342"/>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4" name="Line 40"/>
          <p:cNvSpPr>
            <a:spLocks noChangeShapeType="1"/>
          </p:cNvSpPr>
          <p:nvPr/>
        </p:nvSpPr>
        <p:spPr bwMode="auto">
          <a:xfrm>
            <a:off x="5910179" y="4619607"/>
            <a:ext cx="0" cy="41342"/>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5" name="Line 41"/>
          <p:cNvSpPr>
            <a:spLocks noChangeShapeType="1"/>
          </p:cNvSpPr>
          <p:nvPr/>
        </p:nvSpPr>
        <p:spPr bwMode="auto">
          <a:xfrm>
            <a:off x="6432573" y="4619607"/>
            <a:ext cx="0" cy="41342"/>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6" name="Line 42"/>
          <p:cNvSpPr>
            <a:spLocks noChangeShapeType="1"/>
          </p:cNvSpPr>
          <p:nvPr/>
        </p:nvSpPr>
        <p:spPr bwMode="auto">
          <a:xfrm>
            <a:off x="6948270" y="4619607"/>
            <a:ext cx="0" cy="41342"/>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7" name="Line 43"/>
          <p:cNvSpPr>
            <a:spLocks noChangeShapeType="1"/>
          </p:cNvSpPr>
          <p:nvPr/>
        </p:nvSpPr>
        <p:spPr bwMode="auto">
          <a:xfrm>
            <a:off x="7470664" y="4619607"/>
            <a:ext cx="0" cy="41342"/>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8" name="Line 44"/>
          <p:cNvSpPr>
            <a:spLocks noChangeShapeType="1"/>
          </p:cNvSpPr>
          <p:nvPr/>
        </p:nvSpPr>
        <p:spPr bwMode="auto">
          <a:xfrm>
            <a:off x="7959571" y="4619607"/>
            <a:ext cx="0" cy="41342"/>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39" name="Rectangle 45"/>
          <p:cNvSpPr>
            <a:spLocks noChangeArrowheads="1"/>
          </p:cNvSpPr>
          <p:nvPr/>
        </p:nvSpPr>
        <p:spPr bwMode="auto">
          <a:xfrm>
            <a:off x="6754046" y="3789344"/>
            <a:ext cx="66974" cy="41342"/>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0" name="Rectangle 46"/>
          <p:cNvSpPr>
            <a:spLocks noChangeArrowheads="1"/>
          </p:cNvSpPr>
          <p:nvPr/>
        </p:nvSpPr>
        <p:spPr bwMode="auto">
          <a:xfrm>
            <a:off x="6586612" y="3596248"/>
            <a:ext cx="66974" cy="33074"/>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1" name="Rectangle 47"/>
          <p:cNvSpPr>
            <a:spLocks noChangeArrowheads="1"/>
          </p:cNvSpPr>
          <p:nvPr/>
        </p:nvSpPr>
        <p:spPr bwMode="auto">
          <a:xfrm>
            <a:off x="6506244" y="3596248"/>
            <a:ext cx="60276" cy="33074"/>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2" name="Rectangle 48"/>
          <p:cNvSpPr>
            <a:spLocks noChangeArrowheads="1"/>
          </p:cNvSpPr>
          <p:nvPr/>
        </p:nvSpPr>
        <p:spPr bwMode="auto">
          <a:xfrm>
            <a:off x="6425876" y="3596248"/>
            <a:ext cx="60276" cy="41342"/>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3" name="Rectangle 49"/>
          <p:cNvSpPr>
            <a:spLocks noChangeArrowheads="1"/>
          </p:cNvSpPr>
          <p:nvPr/>
        </p:nvSpPr>
        <p:spPr bwMode="auto">
          <a:xfrm>
            <a:off x="6305323" y="3491680"/>
            <a:ext cx="60276" cy="33074"/>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4" name="Rectangle 50"/>
          <p:cNvSpPr>
            <a:spLocks noChangeArrowheads="1"/>
          </p:cNvSpPr>
          <p:nvPr/>
        </p:nvSpPr>
        <p:spPr bwMode="auto">
          <a:xfrm>
            <a:off x="6224955" y="3483411"/>
            <a:ext cx="60276" cy="33074"/>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5" name="Rectangle 51"/>
          <p:cNvSpPr>
            <a:spLocks noChangeArrowheads="1"/>
          </p:cNvSpPr>
          <p:nvPr/>
        </p:nvSpPr>
        <p:spPr bwMode="auto">
          <a:xfrm>
            <a:off x="6124494" y="3442069"/>
            <a:ext cx="66974" cy="33074"/>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6" name="Rectangle 52"/>
          <p:cNvSpPr>
            <a:spLocks noChangeArrowheads="1"/>
          </p:cNvSpPr>
          <p:nvPr/>
        </p:nvSpPr>
        <p:spPr bwMode="auto">
          <a:xfrm>
            <a:off x="6030731" y="3400727"/>
            <a:ext cx="66974" cy="41342"/>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7" name="Rectangle 53"/>
          <p:cNvSpPr>
            <a:spLocks noChangeArrowheads="1"/>
          </p:cNvSpPr>
          <p:nvPr/>
        </p:nvSpPr>
        <p:spPr bwMode="auto">
          <a:xfrm>
            <a:off x="5936968" y="3342847"/>
            <a:ext cx="66974" cy="33074"/>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8" name="Rectangle 54"/>
          <p:cNvSpPr>
            <a:spLocks noChangeArrowheads="1"/>
          </p:cNvSpPr>
          <p:nvPr/>
        </p:nvSpPr>
        <p:spPr bwMode="auto">
          <a:xfrm>
            <a:off x="5809718" y="3243626"/>
            <a:ext cx="66974" cy="33074"/>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49" name="Rectangle 55"/>
          <p:cNvSpPr>
            <a:spLocks noChangeArrowheads="1"/>
          </p:cNvSpPr>
          <p:nvPr/>
        </p:nvSpPr>
        <p:spPr bwMode="auto">
          <a:xfrm>
            <a:off x="5648982" y="3210552"/>
            <a:ext cx="66974" cy="41342"/>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0" name="Rectangle 56"/>
          <p:cNvSpPr>
            <a:spLocks noChangeArrowheads="1"/>
          </p:cNvSpPr>
          <p:nvPr/>
        </p:nvSpPr>
        <p:spPr bwMode="auto">
          <a:xfrm>
            <a:off x="7055427" y="4062203"/>
            <a:ext cx="46882" cy="33074"/>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1" name="Rectangle 57"/>
          <p:cNvSpPr>
            <a:spLocks noChangeArrowheads="1"/>
          </p:cNvSpPr>
          <p:nvPr/>
        </p:nvSpPr>
        <p:spPr bwMode="auto">
          <a:xfrm>
            <a:off x="7336716" y="4070471"/>
            <a:ext cx="53579" cy="41342"/>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2" name="Rectangle 58"/>
          <p:cNvSpPr>
            <a:spLocks noChangeArrowheads="1"/>
          </p:cNvSpPr>
          <p:nvPr/>
        </p:nvSpPr>
        <p:spPr bwMode="auto">
          <a:xfrm>
            <a:off x="7986360" y="4191577"/>
            <a:ext cx="46882" cy="41342"/>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3" name="Rectangle 59"/>
          <p:cNvSpPr>
            <a:spLocks noChangeArrowheads="1"/>
          </p:cNvSpPr>
          <p:nvPr/>
        </p:nvSpPr>
        <p:spPr bwMode="auto">
          <a:xfrm>
            <a:off x="7457269" y="4191577"/>
            <a:ext cx="53579" cy="33074"/>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4" name="Rectangle 60"/>
          <p:cNvSpPr>
            <a:spLocks noChangeArrowheads="1"/>
          </p:cNvSpPr>
          <p:nvPr/>
        </p:nvSpPr>
        <p:spPr bwMode="auto">
          <a:xfrm>
            <a:off x="6794230" y="4006749"/>
            <a:ext cx="53579" cy="41342"/>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5" name="Rectangle 61"/>
          <p:cNvSpPr>
            <a:spLocks noChangeArrowheads="1"/>
          </p:cNvSpPr>
          <p:nvPr/>
        </p:nvSpPr>
        <p:spPr bwMode="auto">
          <a:xfrm>
            <a:off x="6680375" y="4006749"/>
            <a:ext cx="53579" cy="41342"/>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6" name="Rectangle 62"/>
          <p:cNvSpPr>
            <a:spLocks noChangeArrowheads="1"/>
          </p:cNvSpPr>
          <p:nvPr/>
        </p:nvSpPr>
        <p:spPr bwMode="auto">
          <a:xfrm>
            <a:off x="6600007" y="4006749"/>
            <a:ext cx="46882" cy="41342"/>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7" name="Rectangle 63"/>
          <p:cNvSpPr>
            <a:spLocks noChangeArrowheads="1"/>
          </p:cNvSpPr>
          <p:nvPr/>
        </p:nvSpPr>
        <p:spPr bwMode="auto">
          <a:xfrm>
            <a:off x="6459362" y="3938176"/>
            <a:ext cx="53579" cy="33074"/>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8" name="Rectangle 64"/>
          <p:cNvSpPr>
            <a:spLocks noChangeArrowheads="1"/>
          </p:cNvSpPr>
          <p:nvPr/>
        </p:nvSpPr>
        <p:spPr bwMode="auto">
          <a:xfrm>
            <a:off x="6171376" y="3723196"/>
            <a:ext cx="53579" cy="41342"/>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59" name="Rectangle 65"/>
          <p:cNvSpPr>
            <a:spLocks noChangeArrowheads="1"/>
          </p:cNvSpPr>
          <p:nvPr/>
        </p:nvSpPr>
        <p:spPr bwMode="auto">
          <a:xfrm>
            <a:off x="5434666" y="3136136"/>
            <a:ext cx="53579" cy="33074"/>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60" name="Rectangle 66"/>
          <p:cNvSpPr>
            <a:spLocks noChangeArrowheads="1"/>
          </p:cNvSpPr>
          <p:nvPr/>
        </p:nvSpPr>
        <p:spPr bwMode="auto">
          <a:xfrm>
            <a:off x="6378994" y="3880297"/>
            <a:ext cx="53579" cy="33074"/>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61" name="Rectangle 67"/>
          <p:cNvSpPr>
            <a:spLocks noChangeArrowheads="1"/>
          </p:cNvSpPr>
          <p:nvPr/>
        </p:nvSpPr>
        <p:spPr bwMode="auto">
          <a:xfrm>
            <a:off x="6285231" y="3805881"/>
            <a:ext cx="80368" cy="33074"/>
          </a:xfrm>
          <a:prstGeom prst="rect">
            <a:avLst/>
          </a:prstGeom>
          <a:solidFill>
            <a:srgbClr val="340E70"/>
          </a:solidFill>
          <a:ln w="15875">
            <a:solidFill>
              <a:srgbClr val="340E7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62" name="Rectangle 68"/>
          <p:cNvSpPr>
            <a:spLocks noChangeArrowheads="1"/>
          </p:cNvSpPr>
          <p:nvPr/>
        </p:nvSpPr>
        <p:spPr bwMode="auto">
          <a:xfrm>
            <a:off x="7571124" y="4241188"/>
            <a:ext cx="53579" cy="33074"/>
          </a:xfrm>
          <a:prstGeom prst="rect">
            <a:avLst/>
          </a:prstGeom>
          <a:solidFill>
            <a:srgbClr val="60BFF3"/>
          </a:solidFill>
          <a:ln w="15875">
            <a:solidFill>
              <a:schemeClr val="accent1">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63" name="Rectangle 69"/>
          <p:cNvSpPr>
            <a:spLocks noChangeArrowheads="1"/>
          </p:cNvSpPr>
          <p:nvPr/>
        </p:nvSpPr>
        <p:spPr bwMode="auto">
          <a:xfrm>
            <a:off x="7758650" y="4235841"/>
            <a:ext cx="53579" cy="41342"/>
          </a:xfrm>
          <a:prstGeom prst="rect">
            <a:avLst/>
          </a:prstGeom>
          <a:solidFill>
            <a:srgbClr val="60BFF3"/>
          </a:solidFill>
          <a:ln w="15875">
            <a:solidFill>
              <a:srgbClr val="60BFF3"/>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64" name="Freeform 70"/>
          <p:cNvSpPr>
            <a:spLocks/>
          </p:cNvSpPr>
          <p:nvPr/>
        </p:nvSpPr>
        <p:spPr bwMode="auto">
          <a:xfrm>
            <a:off x="4811812" y="2590418"/>
            <a:ext cx="2993720" cy="1670228"/>
          </a:xfrm>
          <a:custGeom>
            <a:avLst/>
            <a:gdLst>
              <a:gd name="T0" fmla="*/ 447 w 447"/>
              <a:gd name="T1" fmla="*/ 202 h 202"/>
              <a:gd name="T2" fmla="*/ 408 w 447"/>
              <a:gd name="T3" fmla="*/ 202 h 202"/>
              <a:gd name="T4" fmla="*/ 408 w 447"/>
              <a:gd name="T5" fmla="*/ 181 h 202"/>
              <a:gd name="T6" fmla="*/ 338 w 447"/>
              <a:gd name="T7" fmla="*/ 181 h 202"/>
              <a:gd name="T8" fmla="*/ 338 w 447"/>
              <a:gd name="T9" fmla="*/ 174 h 202"/>
              <a:gd name="T10" fmla="*/ 324 w 447"/>
              <a:gd name="T11" fmla="*/ 174 h 202"/>
              <a:gd name="T12" fmla="*/ 324 w 447"/>
              <a:gd name="T13" fmla="*/ 159 h 202"/>
              <a:gd name="T14" fmla="*/ 306 w 447"/>
              <a:gd name="T15" fmla="*/ 159 h 202"/>
              <a:gd name="T16" fmla="*/ 306 w 447"/>
              <a:gd name="T17" fmla="*/ 148 h 202"/>
              <a:gd name="T18" fmla="*/ 283 w 447"/>
              <a:gd name="T19" fmla="*/ 148 h 202"/>
              <a:gd name="T20" fmla="*/ 283 w 447"/>
              <a:gd name="T21" fmla="*/ 140 h 202"/>
              <a:gd name="T22" fmla="*/ 274 w 447"/>
              <a:gd name="T23" fmla="*/ 140 h 202"/>
              <a:gd name="T24" fmla="*/ 274 w 447"/>
              <a:gd name="T25" fmla="*/ 125 h 202"/>
              <a:gd name="T26" fmla="*/ 245 w 447"/>
              <a:gd name="T27" fmla="*/ 125 h 202"/>
              <a:gd name="T28" fmla="*/ 245 w 447"/>
              <a:gd name="T29" fmla="*/ 117 h 202"/>
              <a:gd name="T30" fmla="*/ 232 w 447"/>
              <a:gd name="T31" fmla="*/ 117 h 202"/>
              <a:gd name="T32" fmla="*/ 232 w 447"/>
              <a:gd name="T33" fmla="*/ 111 h 202"/>
              <a:gd name="T34" fmla="*/ 205 w 447"/>
              <a:gd name="T35" fmla="*/ 111 h 202"/>
              <a:gd name="T36" fmla="*/ 205 w 447"/>
              <a:gd name="T37" fmla="*/ 106 h 202"/>
              <a:gd name="T38" fmla="*/ 194 w 447"/>
              <a:gd name="T39" fmla="*/ 106 h 202"/>
              <a:gd name="T40" fmla="*/ 194 w 447"/>
              <a:gd name="T41" fmla="*/ 100 h 202"/>
              <a:gd name="T42" fmla="*/ 184 w 447"/>
              <a:gd name="T43" fmla="*/ 100 h 202"/>
              <a:gd name="T44" fmla="*/ 184 w 447"/>
              <a:gd name="T45" fmla="*/ 94 h 202"/>
              <a:gd name="T46" fmla="*/ 167 w 447"/>
              <a:gd name="T47" fmla="*/ 94 h 202"/>
              <a:gd name="T48" fmla="*/ 167 w 447"/>
              <a:gd name="T49" fmla="*/ 90 h 202"/>
              <a:gd name="T50" fmla="*/ 157 w 447"/>
              <a:gd name="T51" fmla="*/ 90 h 202"/>
              <a:gd name="T52" fmla="*/ 157 w 447"/>
              <a:gd name="T53" fmla="*/ 81 h 202"/>
              <a:gd name="T54" fmla="*/ 136 w 447"/>
              <a:gd name="T55" fmla="*/ 81 h 202"/>
              <a:gd name="T56" fmla="*/ 136 w 447"/>
              <a:gd name="T57" fmla="*/ 76 h 202"/>
              <a:gd name="T58" fmla="*/ 112 w 447"/>
              <a:gd name="T59" fmla="*/ 76 h 202"/>
              <a:gd name="T60" fmla="*/ 112 w 447"/>
              <a:gd name="T61" fmla="*/ 70 h 202"/>
              <a:gd name="T62" fmla="*/ 107 w 447"/>
              <a:gd name="T63" fmla="*/ 70 h 202"/>
              <a:gd name="T64" fmla="*/ 107 w 447"/>
              <a:gd name="T65" fmla="*/ 64 h 202"/>
              <a:gd name="T66" fmla="*/ 102 w 447"/>
              <a:gd name="T67" fmla="*/ 64 h 202"/>
              <a:gd name="T68" fmla="*/ 102 w 447"/>
              <a:gd name="T69" fmla="*/ 59 h 202"/>
              <a:gd name="T70" fmla="*/ 94 w 447"/>
              <a:gd name="T71" fmla="*/ 59 h 202"/>
              <a:gd name="T72" fmla="*/ 94 w 447"/>
              <a:gd name="T73" fmla="*/ 53 h 202"/>
              <a:gd name="T74" fmla="*/ 80 w 447"/>
              <a:gd name="T75" fmla="*/ 53 h 202"/>
              <a:gd name="T76" fmla="*/ 80 w 447"/>
              <a:gd name="T77" fmla="*/ 46 h 202"/>
              <a:gd name="T78" fmla="*/ 69 w 447"/>
              <a:gd name="T79" fmla="*/ 46 h 202"/>
              <a:gd name="T80" fmla="*/ 69 w 447"/>
              <a:gd name="T81" fmla="*/ 42 h 202"/>
              <a:gd name="T82" fmla="*/ 57 w 447"/>
              <a:gd name="T83" fmla="*/ 42 h 202"/>
              <a:gd name="T84" fmla="*/ 57 w 447"/>
              <a:gd name="T85" fmla="*/ 33 h 202"/>
              <a:gd name="T86" fmla="*/ 47 w 447"/>
              <a:gd name="T87" fmla="*/ 33 h 202"/>
              <a:gd name="T88" fmla="*/ 47 w 447"/>
              <a:gd name="T89" fmla="*/ 23 h 202"/>
              <a:gd name="T90" fmla="*/ 41 w 447"/>
              <a:gd name="T91" fmla="*/ 23 h 202"/>
              <a:gd name="T92" fmla="*/ 41 w 447"/>
              <a:gd name="T93" fmla="*/ 16 h 202"/>
              <a:gd name="T94" fmla="*/ 36 w 447"/>
              <a:gd name="T95" fmla="*/ 16 h 202"/>
              <a:gd name="T96" fmla="*/ 36 w 447"/>
              <a:gd name="T97" fmla="*/ 10 h 202"/>
              <a:gd name="T98" fmla="*/ 25 w 447"/>
              <a:gd name="T99" fmla="*/ 10 h 202"/>
              <a:gd name="T100" fmla="*/ 25 w 447"/>
              <a:gd name="T101" fmla="*/ 4 h 202"/>
              <a:gd name="T102" fmla="*/ 18 w 447"/>
              <a:gd name="T103" fmla="*/ 4 h 202"/>
              <a:gd name="T104" fmla="*/ 18 w 447"/>
              <a:gd name="T105" fmla="*/ 0 h 202"/>
              <a:gd name="T106" fmla="*/ 0 w 447"/>
              <a:gd name="T10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7" h="202">
                <a:moveTo>
                  <a:pt x="447" y="202"/>
                </a:moveTo>
                <a:lnTo>
                  <a:pt x="408" y="202"/>
                </a:lnTo>
                <a:lnTo>
                  <a:pt x="408" y="181"/>
                </a:lnTo>
                <a:lnTo>
                  <a:pt x="338" y="181"/>
                </a:lnTo>
                <a:lnTo>
                  <a:pt x="338" y="174"/>
                </a:lnTo>
                <a:lnTo>
                  <a:pt x="324" y="174"/>
                </a:lnTo>
                <a:lnTo>
                  <a:pt x="324" y="159"/>
                </a:lnTo>
                <a:lnTo>
                  <a:pt x="306" y="159"/>
                </a:lnTo>
                <a:lnTo>
                  <a:pt x="306" y="148"/>
                </a:lnTo>
                <a:lnTo>
                  <a:pt x="283" y="148"/>
                </a:lnTo>
                <a:lnTo>
                  <a:pt x="283" y="140"/>
                </a:lnTo>
                <a:lnTo>
                  <a:pt x="274" y="140"/>
                </a:lnTo>
                <a:lnTo>
                  <a:pt x="274" y="125"/>
                </a:lnTo>
                <a:lnTo>
                  <a:pt x="245" y="125"/>
                </a:lnTo>
                <a:lnTo>
                  <a:pt x="245" y="117"/>
                </a:lnTo>
                <a:lnTo>
                  <a:pt x="232" y="117"/>
                </a:lnTo>
                <a:lnTo>
                  <a:pt x="232" y="111"/>
                </a:lnTo>
                <a:lnTo>
                  <a:pt x="205" y="111"/>
                </a:lnTo>
                <a:lnTo>
                  <a:pt x="205" y="106"/>
                </a:lnTo>
                <a:lnTo>
                  <a:pt x="194" y="106"/>
                </a:lnTo>
                <a:lnTo>
                  <a:pt x="194" y="100"/>
                </a:lnTo>
                <a:lnTo>
                  <a:pt x="184" y="100"/>
                </a:lnTo>
                <a:lnTo>
                  <a:pt x="184" y="94"/>
                </a:lnTo>
                <a:lnTo>
                  <a:pt x="167" y="94"/>
                </a:lnTo>
                <a:lnTo>
                  <a:pt x="167" y="90"/>
                </a:lnTo>
                <a:lnTo>
                  <a:pt x="157" y="90"/>
                </a:lnTo>
                <a:lnTo>
                  <a:pt x="157" y="81"/>
                </a:lnTo>
                <a:lnTo>
                  <a:pt x="136" y="81"/>
                </a:lnTo>
                <a:lnTo>
                  <a:pt x="136" y="76"/>
                </a:lnTo>
                <a:lnTo>
                  <a:pt x="112" y="76"/>
                </a:lnTo>
                <a:lnTo>
                  <a:pt x="112" y="70"/>
                </a:lnTo>
                <a:lnTo>
                  <a:pt x="107" y="70"/>
                </a:lnTo>
                <a:lnTo>
                  <a:pt x="107" y="64"/>
                </a:lnTo>
                <a:lnTo>
                  <a:pt x="102" y="64"/>
                </a:lnTo>
                <a:lnTo>
                  <a:pt x="102" y="59"/>
                </a:lnTo>
                <a:lnTo>
                  <a:pt x="94" y="59"/>
                </a:lnTo>
                <a:lnTo>
                  <a:pt x="94" y="53"/>
                </a:lnTo>
                <a:lnTo>
                  <a:pt x="80" y="53"/>
                </a:lnTo>
                <a:lnTo>
                  <a:pt x="80" y="46"/>
                </a:lnTo>
                <a:lnTo>
                  <a:pt x="69" y="46"/>
                </a:lnTo>
                <a:lnTo>
                  <a:pt x="69" y="42"/>
                </a:lnTo>
                <a:lnTo>
                  <a:pt x="57" y="42"/>
                </a:lnTo>
                <a:lnTo>
                  <a:pt x="57" y="33"/>
                </a:lnTo>
                <a:lnTo>
                  <a:pt x="47" y="33"/>
                </a:lnTo>
                <a:lnTo>
                  <a:pt x="47" y="23"/>
                </a:lnTo>
                <a:lnTo>
                  <a:pt x="41" y="23"/>
                </a:lnTo>
                <a:lnTo>
                  <a:pt x="41" y="16"/>
                </a:lnTo>
                <a:lnTo>
                  <a:pt x="36" y="16"/>
                </a:lnTo>
                <a:lnTo>
                  <a:pt x="36" y="10"/>
                </a:lnTo>
                <a:lnTo>
                  <a:pt x="25" y="10"/>
                </a:lnTo>
                <a:lnTo>
                  <a:pt x="25" y="4"/>
                </a:lnTo>
                <a:lnTo>
                  <a:pt x="18" y="4"/>
                </a:lnTo>
                <a:lnTo>
                  <a:pt x="18" y="0"/>
                </a:lnTo>
                <a:lnTo>
                  <a:pt x="0" y="0"/>
                </a:lnTo>
              </a:path>
            </a:pathLst>
          </a:custGeom>
          <a:noFill/>
          <a:ln w="15875">
            <a:solidFill>
              <a:srgbClr val="60BFF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5165" name="Freeform 71"/>
          <p:cNvSpPr>
            <a:spLocks/>
          </p:cNvSpPr>
          <p:nvPr/>
        </p:nvSpPr>
        <p:spPr bwMode="auto">
          <a:xfrm>
            <a:off x="4811812" y="2590418"/>
            <a:ext cx="3221430" cy="1620617"/>
          </a:xfrm>
          <a:custGeom>
            <a:avLst/>
            <a:gdLst>
              <a:gd name="T0" fmla="*/ 481 w 481"/>
              <a:gd name="T1" fmla="*/ 196 h 196"/>
              <a:gd name="T2" fmla="*/ 309 w 481"/>
              <a:gd name="T3" fmla="*/ 196 h 196"/>
              <a:gd name="T4" fmla="*/ 309 w 481"/>
              <a:gd name="T5" fmla="*/ 174 h 196"/>
              <a:gd name="T6" fmla="*/ 260 w 481"/>
              <a:gd name="T7" fmla="*/ 174 h 196"/>
              <a:gd name="T8" fmla="*/ 260 w 481"/>
              <a:gd name="T9" fmla="*/ 165 h 196"/>
              <a:gd name="T10" fmla="*/ 242 w 481"/>
              <a:gd name="T11" fmla="*/ 165 h 196"/>
              <a:gd name="T12" fmla="*/ 242 w 481"/>
              <a:gd name="T13" fmla="*/ 158 h 196"/>
              <a:gd name="T14" fmla="*/ 233 w 481"/>
              <a:gd name="T15" fmla="*/ 158 h 196"/>
              <a:gd name="T16" fmla="*/ 233 w 481"/>
              <a:gd name="T17" fmla="*/ 151 h 196"/>
              <a:gd name="T18" fmla="*/ 217 w 481"/>
              <a:gd name="T19" fmla="*/ 151 h 196"/>
              <a:gd name="T20" fmla="*/ 217 w 481"/>
              <a:gd name="T21" fmla="*/ 144 h 196"/>
              <a:gd name="T22" fmla="*/ 209 w 481"/>
              <a:gd name="T23" fmla="*/ 144 h 196"/>
              <a:gd name="T24" fmla="*/ 209 w 481"/>
              <a:gd name="T25" fmla="*/ 140 h 196"/>
              <a:gd name="T26" fmla="*/ 197 w 481"/>
              <a:gd name="T27" fmla="*/ 140 h 196"/>
              <a:gd name="T28" fmla="*/ 197 w 481"/>
              <a:gd name="T29" fmla="*/ 135 h 196"/>
              <a:gd name="T30" fmla="*/ 185 w 481"/>
              <a:gd name="T31" fmla="*/ 135 h 196"/>
              <a:gd name="T32" fmla="*/ 185 w 481"/>
              <a:gd name="T33" fmla="*/ 127 h 196"/>
              <a:gd name="T34" fmla="*/ 177 w 481"/>
              <a:gd name="T35" fmla="*/ 127 h 196"/>
              <a:gd name="T36" fmla="*/ 177 w 481"/>
              <a:gd name="T37" fmla="*/ 123 h 196"/>
              <a:gd name="T38" fmla="*/ 165 w 481"/>
              <a:gd name="T39" fmla="*/ 123 h 196"/>
              <a:gd name="T40" fmla="*/ 165 w 481"/>
              <a:gd name="T41" fmla="*/ 117 h 196"/>
              <a:gd name="T42" fmla="*/ 153 w 481"/>
              <a:gd name="T43" fmla="*/ 117 h 196"/>
              <a:gd name="T44" fmla="*/ 153 w 481"/>
              <a:gd name="T45" fmla="*/ 109 h 196"/>
              <a:gd name="T46" fmla="*/ 138 w 481"/>
              <a:gd name="T47" fmla="*/ 109 h 196"/>
              <a:gd name="T48" fmla="*/ 138 w 481"/>
              <a:gd name="T49" fmla="*/ 101 h 196"/>
              <a:gd name="T50" fmla="*/ 132 w 481"/>
              <a:gd name="T51" fmla="*/ 101 h 196"/>
              <a:gd name="T52" fmla="*/ 132 w 481"/>
              <a:gd name="T53" fmla="*/ 96 h 196"/>
              <a:gd name="T54" fmla="*/ 111 w 481"/>
              <a:gd name="T55" fmla="*/ 96 h 196"/>
              <a:gd name="T56" fmla="*/ 111 w 481"/>
              <a:gd name="T57" fmla="*/ 84 h 196"/>
              <a:gd name="T58" fmla="*/ 105 w 481"/>
              <a:gd name="T59" fmla="*/ 84 h 196"/>
              <a:gd name="T60" fmla="*/ 105 w 481"/>
              <a:gd name="T61" fmla="*/ 79 h 196"/>
              <a:gd name="T62" fmla="*/ 99 w 481"/>
              <a:gd name="T63" fmla="*/ 79 h 196"/>
              <a:gd name="T64" fmla="*/ 99 w 481"/>
              <a:gd name="T65" fmla="*/ 67 h 196"/>
              <a:gd name="T66" fmla="*/ 93 w 481"/>
              <a:gd name="T67" fmla="*/ 67 h 196"/>
              <a:gd name="T68" fmla="*/ 93 w 481"/>
              <a:gd name="T69" fmla="*/ 64 h 196"/>
              <a:gd name="T70" fmla="*/ 84 w 481"/>
              <a:gd name="T71" fmla="*/ 64 h 196"/>
              <a:gd name="T72" fmla="*/ 84 w 481"/>
              <a:gd name="T73" fmla="*/ 52 h 196"/>
              <a:gd name="T74" fmla="*/ 77 w 481"/>
              <a:gd name="T75" fmla="*/ 52 h 196"/>
              <a:gd name="T76" fmla="*/ 77 w 481"/>
              <a:gd name="T77" fmla="*/ 45 h 196"/>
              <a:gd name="T78" fmla="*/ 67 w 481"/>
              <a:gd name="T79" fmla="*/ 45 h 196"/>
              <a:gd name="T80" fmla="*/ 67 w 481"/>
              <a:gd name="T81" fmla="*/ 41 h 196"/>
              <a:gd name="T82" fmla="*/ 56 w 481"/>
              <a:gd name="T83" fmla="*/ 41 h 196"/>
              <a:gd name="T84" fmla="*/ 56 w 481"/>
              <a:gd name="T85" fmla="*/ 35 h 196"/>
              <a:gd name="T86" fmla="*/ 47 w 481"/>
              <a:gd name="T87" fmla="*/ 35 h 196"/>
              <a:gd name="T88" fmla="*/ 47 w 481"/>
              <a:gd name="T89" fmla="*/ 26 h 196"/>
              <a:gd name="T90" fmla="*/ 40 w 481"/>
              <a:gd name="T91" fmla="*/ 26 h 196"/>
              <a:gd name="T92" fmla="*/ 40 w 481"/>
              <a:gd name="T93" fmla="*/ 17 h 196"/>
              <a:gd name="T94" fmla="*/ 34 w 481"/>
              <a:gd name="T95" fmla="*/ 17 h 196"/>
              <a:gd name="T96" fmla="*/ 34 w 481"/>
              <a:gd name="T97" fmla="*/ 12 h 196"/>
              <a:gd name="T98" fmla="*/ 26 w 481"/>
              <a:gd name="T99" fmla="*/ 12 h 196"/>
              <a:gd name="T100" fmla="*/ 26 w 481"/>
              <a:gd name="T101" fmla="*/ 7 h 196"/>
              <a:gd name="T102" fmla="*/ 15 w 481"/>
              <a:gd name="T103" fmla="*/ 7 h 196"/>
              <a:gd name="T104" fmla="*/ 15 w 481"/>
              <a:gd name="T105" fmla="*/ 0 h 196"/>
              <a:gd name="T106" fmla="*/ 0 w 481"/>
              <a:gd name="T10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196">
                <a:moveTo>
                  <a:pt x="481" y="196"/>
                </a:moveTo>
                <a:lnTo>
                  <a:pt x="309" y="196"/>
                </a:lnTo>
                <a:lnTo>
                  <a:pt x="309" y="174"/>
                </a:lnTo>
                <a:lnTo>
                  <a:pt x="260" y="174"/>
                </a:lnTo>
                <a:lnTo>
                  <a:pt x="260" y="165"/>
                </a:lnTo>
                <a:lnTo>
                  <a:pt x="242" y="165"/>
                </a:lnTo>
                <a:lnTo>
                  <a:pt x="242" y="158"/>
                </a:lnTo>
                <a:lnTo>
                  <a:pt x="233" y="158"/>
                </a:lnTo>
                <a:lnTo>
                  <a:pt x="233" y="151"/>
                </a:lnTo>
                <a:lnTo>
                  <a:pt x="217" y="151"/>
                </a:lnTo>
                <a:lnTo>
                  <a:pt x="217" y="144"/>
                </a:lnTo>
                <a:lnTo>
                  <a:pt x="209" y="144"/>
                </a:lnTo>
                <a:lnTo>
                  <a:pt x="209" y="140"/>
                </a:lnTo>
                <a:lnTo>
                  <a:pt x="197" y="140"/>
                </a:lnTo>
                <a:lnTo>
                  <a:pt x="197" y="135"/>
                </a:lnTo>
                <a:lnTo>
                  <a:pt x="185" y="135"/>
                </a:lnTo>
                <a:lnTo>
                  <a:pt x="185" y="127"/>
                </a:lnTo>
                <a:lnTo>
                  <a:pt x="177" y="127"/>
                </a:lnTo>
                <a:lnTo>
                  <a:pt x="177" y="123"/>
                </a:lnTo>
                <a:lnTo>
                  <a:pt x="165" y="123"/>
                </a:lnTo>
                <a:lnTo>
                  <a:pt x="165" y="117"/>
                </a:lnTo>
                <a:lnTo>
                  <a:pt x="153" y="117"/>
                </a:lnTo>
                <a:lnTo>
                  <a:pt x="153" y="109"/>
                </a:lnTo>
                <a:lnTo>
                  <a:pt x="138" y="109"/>
                </a:lnTo>
                <a:lnTo>
                  <a:pt x="138" y="101"/>
                </a:lnTo>
                <a:lnTo>
                  <a:pt x="132" y="101"/>
                </a:lnTo>
                <a:lnTo>
                  <a:pt x="132" y="96"/>
                </a:lnTo>
                <a:lnTo>
                  <a:pt x="111" y="96"/>
                </a:lnTo>
                <a:lnTo>
                  <a:pt x="111" y="84"/>
                </a:lnTo>
                <a:lnTo>
                  <a:pt x="105" y="84"/>
                </a:lnTo>
                <a:lnTo>
                  <a:pt x="105" y="79"/>
                </a:lnTo>
                <a:lnTo>
                  <a:pt x="99" y="79"/>
                </a:lnTo>
                <a:lnTo>
                  <a:pt x="99" y="67"/>
                </a:lnTo>
                <a:lnTo>
                  <a:pt x="93" y="67"/>
                </a:lnTo>
                <a:lnTo>
                  <a:pt x="93" y="64"/>
                </a:lnTo>
                <a:lnTo>
                  <a:pt x="84" y="64"/>
                </a:lnTo>
                <a:lnTo>
                  <a:pt x="84" y="52"/>
                </a:lnTo>
                <a:lnTo>
                  <a:pt x="77" y="52"/>
                </a:lnTo>
                <a:lnTo>
                  <a:pt x="77" y="45"/>
                </a:lnTo>
                <a:lnTo>
                  <a:pt x="67" y="45"/>
                </a:lnTo>
                <a:lnTo>
                  <a:pt x="67" y="41"/>
                </a:lnTo>
                <a:lnTo>
                  <a:pt x="56" y="41"/>
                </a:lnTo>
                <a:lnTo>
                  <a:pt x="56" y="35"/>
                </a:lnTo>
                <a:lnTo>
                  <a:pt x="47" y="35"/>
                </a:lnTo>
                <a:lnTo>
                  <a:pt x="47" y="26"/>
                </a:lnTo>
                <a:lnTo>
                  <a:pt x="40" y="26"/>
                </a:lnTo>
                <a:lnTo>
                  <a:pt x="40" y="17"/>
                </a:lnTo>
                <a:lnTo>
                  <a:pt x="34" y="17"/>
                </a:lnTo>
                <a:lnTo>
                  <a:pt x="34" y="12"/>
                </a:lnTo>
                <a:lnTo>
                  <a:pt x="26" y="12"/>
                </a:lnTo>
                <a:lnTo>
                  <a:pt x="26" y="7"/>
                </a:lnTo>
                <a:lnTo>
                  <a:pt x="15" y="7"/>
                </a:lnTo>
                <a:lnTo>
                  <a:pt x="15" y="0"/>
                </a:lnTo>
                <a:lnTo>
                  <a:pt x="0" y="0"/>
                </a:lnTo>
              </a:path>
            </a:pathLst>
          </a:custGeom>
          <a:noFill/>
          <a:ln w="15875">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89" name="TextBox 88"/>
          <p:cNvSpPr txBox="1"/>
          <p:nvPr/>
        </p:nvSpPr>
        <p:spPr>
          <a:xfrm>
            <a:off x="1318169" y="4625801"/>
            <a:ext cx="335349"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16</a:t>
            </a:r>
          </a:p>
        </p:txBody>
      </p:sp>
      <p:sp>
        <p:nvSpPr>
          <p:cNvPr id="97" name="TextBox 96"/>
          <p:cNvSpPr txBox="1"/>
          <p:nvPr/>
        </p:nvSpPr>
        <p:spPr>
          <a:xfrm>
            <a:off x="1628078" y="4834077"/>
            <a:ext cx="1789272"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Weeks from randomisation</a:t>
            </a:r>
          </a:p>
        </p:txBody>
      </p:sp>
      <p:sp>
        <p:nvSpPr>
          <p:cNvPr id="86" name="TextBox 85"/>
          <p:cNvSpPr txBox="1"/>
          <p:nvPr/>
        </p:nvSpPr>
        <p:spPr>
          <a:xfrm>
            <a:off x="1922295" y="2825430"/>
            <a:ext cx="2233304" cy="415498"/>
          </a:xfrm>
          <a:prstGeom prst="rect">
            <a:avLst/>
          </a:prstGeom>
          <a:noFill/>
        </p:spPr>
        <p:txBody>
          <a:bodyPr wrap="none" rtlCol="0">
            <a:spAutoFit/>
          </a:bodyPr>
          <a:lstStyle/>
          <a:p>
            <a:pPr fontAlgn="auto">
              <a:spcBef>
                <a:spcPts val="0"/>
              </a:spcBef>
              <a:spcAft>
                <a:spcPts val="0"/>
              </a:spcAft>
            </a:pPr>
            <a:r>
              <a:rPr lang="en-GB" sz="1050" dirty="0">
                <a:solidFill>
                  <a:srgbClr val="363636"/>
                </a:solidFill>
                <a:latin typeface="Arial"/>
                <a:cs typeface="Arial"/>
              </a:rPr>
              <a:t>HR=0.72 (0.52; 0.98)</a:t>
            </a:r>
          </a:p>
          <a:p>
            <a:pPr fontAlgn="auto">
              <a:spcBef>
                <a:spcPts val="0"/>
              </a:spcBef>
              <a:spcAft>
                <a:spcPts val="0"/>
              </a:spcAft>
            </a:pPr>
            <a:r>
              <a:rPr lang="en-GB" sz="1050" dirty="0">
                <a:solidFill>
                  <a:srgbClr val="363636"/>
                </a:solidFill>
                <a:latin typeface="Arial"/>
                <a:cs typeface="Arial"/>
              </a:rPr>
              <a:t>Stratified Log Rank Test p=0.014</a:t>
            </a:r>
          </a:p>
        </p:txBody>
      </p:sp>
      <p:sp>
        <p:nvSpPr>
          <p:cNvPr id="5168" name="TextBox 5167"/>
          <p:cNvSpPr txBox="1"/>
          <p:nvPr/>
        </p:nvSpPr>
        <p:spPr>
          <a:xfrm rot="16200000">
            <a:off x="-323724" y="3359871"/>
            <a:ext cx="1255472"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Proportion of PFS</a:t>
            </a:r>
          </a:p>
        </p:txBody>
      </p:sp>
      <p:sp>
        <p:nvSpPr>
          <p:cNvPr id="81" name="TextBox 80"/>
          <p:cNvSpPr txBox="1"/>
          <p:nvPr/>
        </p:nvSpPr>
        <p:spPr>
          <a:xfrm>
            <a:off x="288796" y="2465258"/>
            <a:ext cx="410690" cy="253916"/>
          </a:xfrm>
          <a:prstGeom prst="rect">
            <a:avLst/>
          </a:prstGeom>
          <a:noFill/>
        </p:spPr>
        <p:txBody>
          <a:bodyPr wrap="none" rtlCol="0">
            <a:spAutoFit/>
          </a:bodyPr>
          <a:lstStyle/>
          <a:p>
            <a:pPr algn="r" fontAlgn="auto">
              <a:spcBef>
                <a:spcPts val="0"/>
              </a:spcBef>
              <a:spcAft>
                <a:spcPts val="0"/>
              </a:spcAft>
            </a:pPr>
            <a:r>
              <a:rPr lang="en-GB" sz="1050" dirty="0">
                <a:solidFill>
                  <a:srgbClr val="363636"/>
                </a:solidFill>
                <a:latin typeface="Arial"/>
                <a:cs typeface="Arial"/>
              </a:rPr>
              <a:t>100</a:t>
            </a:r>
          </a:p>
        </p:txBody>
      </p:sp>
      <p:sp>
        <p:nvSpPr>
          <p:cNvPr id="82" name="TextBox 81"/>
          <p:cNvSpPr txBox="1"/>
          <p:nvPr/>
        </p:nvSpPr>
        <p:spPr>
          <a:xfrm>
            <a:off x="364138" y="2932993"/>
            <a:ext cx="335348" cy="253916"/>
          </a:xfrm>
          <a:prstGeom prst="rect">
            <a:avLst/>
          </a:prstGeom>
          <a:noFill/>
        </p:spPr>
        <p:txBody>
          <a:bodyPr wrap="none" rtlCol="0">
            <a:spAutoFit/>
          </a:bodyPr>
          <a:lstStyle/>
          <a:p>
            <a:pPr algn="r" fontAlgn="auto">
              <a:spcBef>
                <a:spcPts val="0"/>
              </a:spcBef>
              <a:spcAft>
                <a:spcPts val="0"/>
              </a:spcAft>
            </a:pPr>
            <a:r>
              <a:rPr lang="en-GB" sz="1050" dirty="0">
                <a:solidFill>
                  <a:srgbClr val="363636"/>
                </a:solidFill>
                <a:latin typeface="Arial"/>
                <a:cs typeface="Arial"/>
              </a:rPr>
              <a:t>75</a:t>
            </a:r>
          </a:p>
        </p:txBody>
      </p:sp>
      <p:sp>
        <p:nvSpPr>
          <p:cNvPr id="83" name="TextBox 82"/>
          <p:cNvSpPr txBox="1"/>
          <p:nvPr/>
        </p:nvSpPr>
        <p:spPr>
          <a:xfrm>
            <a:off x="364138" y="3412604"/>
            <a:ext cx="335348" cy="253916"/>
          </a:xfrm>
          <a:prstGeom prst="rect">
            <a:avLst/>
          </a:prstGeom>
          <a:noFill/>
        </p:spPr>
        <p:txBody>
          <a:bodyPr wrap="none" rtlCol="0">
            <a:spAutoFit/>
          </a:bodyPr>
          <a:lstStyle/>
          <a:p>
            <a:pPr algn="r" fontAlgn="auto">
              <a:spcBef>
                <a:spcPts val="0"/>
              </a:spcBef>
              <a:spcAft>
                <a:spcPts val="0"/>
              </a:spcAft>
            </a:pPr>
            <a:r>
              <a:rPr lang="en-GB" sz="1050" dirty="0">
                <a:solidFill>
                  <a:srgbClr val="363636"/>
                </a:solidFill>
                <a:latin typeface="Arial"/>
                <a:cs typeface="Arial"/>
              </a:rPr>
              <a:t>50</a:t>
            </a:r>
          </a:p>
        </p:txBody>
      </p:sp>
      <p:sp>
        <p:nvSpPr>
          <p:cNvPr id="84" name="TextBox 83"/>
          <p:cNvSpPr txBox="1"/>
          <p:nvPr/>
        </p:nvSpPr>
        <p:spPr>
          <a:xfrm>
            <a:off x="364138" y="3871461"/>
            <a:ext cx="335348" cy="253916"/>
          </a:xfrm>
          <a:prstGeom prst="rect">
            <a:avLst/>
          </a:prstGeom>
          <a:noFill/>
        </p:spPr>
        <p:txBody>
          <a:bodyPr wrap="none" rtlCol="0">
            <a:spAutoFit/>
          </a:bodyPr>
          <a:lstStyle/>
          <a:p>
            <a:pPr algn="r" fontAlgn="auto">
              <a:spcBef>
                <a:spcPts val="0"/>
              </a:spcBef>
              <a:spcAft>
                <a:spcPts val="0"/>
              </a:spcAft>
            </a:pPr>
            <a:r>
              <a:rPr lang="en-GB" sz="1050" dirty="0">
                <a:solidFill>
                  <a:srgbClr val="363636"/>
                </a:solidFill>
                <a:latin typeface="Arial"/>
                <a:cs typeface="Arial"/>
              </a:rPr>
              <a:t>25</a:t>
            </a:r>
          </a:p>
        </p:txBody>
      </p:sp>
      <p:sp>
        <p:nvSpPr>
          <p:cNvPr id="85" name="TextBox 84"/>
          <p:cNvSpPr txBox="1"/>
          <p:nvPr/>
        </p:nvSpPr>
        <p:spPr>
          <a:xfrm>
            <a:off x="439479" y="4360008"/>
            <a:ext cx="260007" cy="253916"/>
          </a:xfrm>
          <a:prstGeom prst="rect">
            <a:avLst/>
          </a:prstGeom>
          <a:noFill/>
        </p:spPr>
        <p:txBody>
          <a:bodyPr wrap="none" rtlCol="0">
            <a:spAutoFit/>
          </a:bodyPr>
          <a:lstStyle/>
          <a:p>
            <a:pPr algn="r" fontAlgn="auto">
              <a:spcBef>
                <a:spcPts val="0"/>
              </a:spcBef>
              <a:spcAft>
                <a:spcPts val="0"/>
              </a:spcAft>
            </a:pPr>
            <a:r>
              <a:rPr lang="en-GB" sz="1050" dirty="0">
                <a:solidFill>
                  <a:srgbClr val="363636"/>
                </a:solidFill>
                <a:latin typeface="Arial"/>
                <a:cs typeface="Arial"/>
              </a:rPr>
              <a:t>0</a:t>
            </a:r>
          </a:p>
        </p:txBody>
      </p:sp>
      <p:sp>
        <p:nvSpPr>
          <p:cNvPr id="87" name="TextBox 86"/>
          <p:cNvSpPr txBox="1"/>
          <p:nvPr/>
        </p:nvSpPr>
        <p:spPr>
          <a:xfrm>
            <a:off x="652411" y="4625801"/>
            <a:ext cx="260008"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0</a:t>
            </a:r>
          </a:p>
        </p:txBody>
      </p:sp>
      <p:sp>
        <p:nvSpPr>
          <p:cNvPr id="88" name="TextBox 87"/>
          <p:cNvSpPr txBox="1"/>
          <p:nvPr/>
        </p:nvSpPr>
        <p:spPr>
          <a:xfrm>
            <a:off x="1154606" y="4625801"/>
            <a:ext cx="335349"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12</a:t>
            </a:r>
          </a:p>
        </p:txBody>
      </p:sp>
      <p:sp>
        <p:nvSpPr>
          <p:cNvPr id="90" name="TextBox 89"/>
          <p:cNvSpPr txBox="1"/>
          <p:nvPr/>
        </p:nvSpPr>
        <p:spPr>
          <a:xfrm>
            <a:off x="1653518" y="4625801"/>
            <a:ext cx="335349"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24</a:t>
            </a:r>
          </a:p>
        </p:txBody>
      </p:sp>
      <p:sp>
        <p:nvSpPr>
          <p:cNvPr id="91" name="TextBox 90"/>
          <p:cNvSpPr txBox="1"/>
          <p:nvPr/>
        </p:nvSpPr>
        <p:spPr>
          <a:xfrm>
            <a:off x="2030433" y="4625801"/>
            <a:ext cx="335349"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32</a:t>
            </a:r>
          </a:p>
        </p:txBody>
      </p:sp>
      <p:sp>
        <p:nvSpPr>
          <p:cNvPr id="92" name="TextBox 91"/>
          <p:cNvSpPr txBox="1"/>
          <p:nvPr/>
        </p:nvSpPr>
        <p:spPr>
          <a:xfrm>
            <a:off x="2389534" y="4625801"/>
            <a:ext cx="335349"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40</a:t>
            </a:r>
          </a:p>
        </p:txBody>
      </p:sp>
      <p:sp>
        <p:nvSpPr>
          <p:cNvPr id="93" name="TextBox 92"/>
          <p:cNvSpPr txBox="1"/>
          <p:nvPr/>
        </p:nvSpPr>
        <p:spPr>
          <a:xfrm>
            <a:off x="2748635" y="4625801"/>
            <a:ext cx="335349"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48</a:t>
            </a:r>
          </a:p>
        </p:txBody>
      </p:sp>
      <p:sp>
        <p:nvSpPr>
          <p:cNvPr id="94" name="TextBox 93"/>
          <p:cNvSpPr txBox="1"/>
          <p:nvPr/>
        </p:nvSpPr>
        <p:spPr>
          <a:xfrm>
            <a:off x="3083984" y="4625801"/>
            <a:ext cx="335349"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56</a:t>
            </a:r>
          </a:p>
        </p:txBody>
      </p:sp>
      <p:sp>
        <p:nvSpPr>
          <p:cNvPr id="95" name="TextBox 94"/>
          <p:cNvSpPr txBox="1"/>
          <p:nvPr/>
        </p:nvSpPr>
        <p:spPr>
          <a:xfrm>
            <a:off x="3431209" y="4625801"/>
            <a:ext cx="335349"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64</a:t>
            </a:r>
          </a:p>
        </p:txBody>
      </p:sp>
      <p:sp>
        <p:nvSpPr>
          <p:cNvPr id="96" name="TextBox 95"/>
          <p:cNvSpPr txBox="1"/>
          <p:nvPr/>
        </p:nvSpPr>
        <p:spPr>
          <a:xfrm>
            <a:off x="3790310" y="4625801"/>
            <a:ext cx="335349"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72</a:t>
            </a:r>
          </a:p>
        </p:txBody>
      </p:sp>
      <p:sp>
        <p:nvSpPr>
          <p:cNvPr id="5169" name="TextBox 5168"/>
          <p:cNvSpPr txBox="1"/>
          <p:nvPr/>
        </p:nvSpPr>
        <p:spPr>
          <a:xfrm>
            <a:off x="2129916" y="2407550"/>
            <a:ext cx="633507" cy="369332"/>
          </a:xfrm>
          <a:prstGeom prst="rect">
            <a:avLst/>
          </a:prstGeom>
          <a:noFill/>
        </p:spPr>
        <p:txBody>
          <a:bodyPr wrap="none" rtlCol="0">
            <a:spAutoFit/>
          </a:bodyPr>
          <a:lstStyle/>
          <a:p>
            <a:pPr fontAlgn="auto">
              <a:spcBef>
                <a:spcPts val="0"/>
              </a:spcBef>
              <a:spcAft>
                <a:spcPts val="0"/>
              </a:spcAft>
            </a:pPr>
            <a:r>
              <a:rPr lang="en-GB" dirty="0">
                <a:solidFill>
                  <a:srgbClr val="363636"/>
                </a:solidFill>
                <a:latin typeface="Arial"/>
                <a:cs typeface="Arial"/>
              </a:rPr>
              <a:t>PFS</a:t>
            </a:r>
          </a:p>
        </p:txBody>
      </p:sp>
      <p:sp>
        <p:nvSpPr>
          <p:cNvPr id="102" name="TextBox 101"/>
          <p:cNvSpPr txBox="1"/>
          <p:nvPr/>
        </p:nvSpPr>
        <p:spPr>
          <a:xfrm>
            <a:off x="6035752" y="2825430"/>
            <a:ext cx="2157963" cy="415498"/>
          </a:xfrm>
          <a:prstGeom prst="rect">
            <a:avLst/>
          </a:prstGeom>
          <a:noFill/>
        </p:spPr>
        <p:txBody>
          <a:bodyPr wrap="none" rtlCol="0">
            <a:spAutoFit/>
          </a:bodyPr>
          <a:lstStyle/>
          <a:p>
            <a:pPr fontAlgn="auto">
              <a:spcBef>
                <a:spcPts val="0"/>
              </a:spcBef>
              <a:spcAft>
                <a:spcPts val="0"/>
              </a:spcAft>
            </a:pPr>
            <a:r>
              <a:rPr lang="en-GB" sz="1050" dirty="0">
                <a:solidFill>
                  <a:srgbClr val="363636"/>
                </a:solidFill>
                <a:latin typeface="Arial"/>
                <a:cs typeface="Arial"/>
              </a:rPr>
              <a:t>HR=0.70 (0.49; 1.01)</a:t>
            </a:r>
          </a:p>
          <a:p>
            <a:pPr fontAlgn="auto">
              <a:spcBef>
                <a:spcPts val="0"/>
              </a:spcBef>
              <a:spcAft>
                <a:spcPts val="0"/>
              </a:spcAft>
            </a:pPr>
            <a:r>
              <a:rPr lang="en-GB" sz="1050" dirty="0">
                <a:solidFill>
                  <a:srgbClr val="363636"/>
                </a:solidFill>
                <a:latin typeface="Arial"/>
                <a:cs typeface="Arial"/>
              </a:rPr>
              <a:t>Stratified Log Rank Test p=0.03</a:t>
            </a:r>
          </a:p>
        </p:txBody>
      </p:sp>
      <p:sp>
        <p:nvSpPr>
          <p:cNvPr id="104" name="TextBox 103"/>
          <p:cNvSpPr txBox="1"/>
          <p:nvPr/>
        </p:nvSpPr>
        <p:spPr>
          <a:xfrm rot="16200000">
            <a:off x="3728020" y="3359871"/>
            <a:ext cx="1378904"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Proportion surviving</a:t>
            </a:r>
          </a:p>
        </p:txBody>
      </p:sp>
      <p:sp>
        <p:nvSpPr>
          <p:cNvPr id="105" name="TextBox 104"/>
          <p:cNvSpPr txBox="1"/>
          <p:nvPr/>
        </p:nvSpPr>
        <p:spPr>
          <a:xfrm>
            <a:off x="4402253" y="2465258"/>
            <a:ext cx="410690" cy="253916"/>
          </a:xfrm>
          <a:prstGeom prst="rect">
            <a:avLst/>
          </a:prstGeom>
          <a:noFill/>
        </p:spPr>
        <p:txBody>
          <a:bodyPr wrap="none" rtlCol="0">
            <a:spAutoFit/>
          </a:bodyPr>
          <a:lstStyle/>
          <a:p>
            <a:pPr algn="r" fontAlgn="auto">
              <a:spcBef>
                <a:spcPts val="0"/>
              </a:spcBef>
              <a:spcAft>
                <a:spcPts val="0"/>
              </a:spcAft>
            </a:pPr>
            <a:r>
              <a:rPr lang="en-GB" sz="1050" dirty="0">
                <a:solidFill>
                  <a:srgbClr val="363636"/>
                </a:solidFill>
                <a:latin typeface="Arial"/>
                <a:cs typeface="Arial"/>
              </a:rPr>
              <a:t>100</a:t>
            </a:r>
          </a:p>
        </p:txBody>
      </p:sp>
      <p:sp>
        <p:nvSpPr>
          <p:cNvPr id="106" name="TextBox 105"/>
          <p:cNvSpPr txBox="1"/>
          <p:nvPr/>
        </p:nvSpPr>
        <p:spPr>
          <a:xfrm>
            <a:off x="4477595" y="2932993"/>
            <a:ext cx="335348" cy="253916"/>
          </a:xfrm>
          <a:prstGeom prst="rect">
            <a:avLst/>
          </a:prstGeom>
          <a:noFill/>
        </p:spPr>
        <p:txBody>
          <a:bodyPr wrap="none" rtlCol="0">
            <a:spAutoFit/>
          </a:bodyPr>
          <a:lstStyle/>
          <a:p>
            <a:pPr algn="r" fontAlgn="auto">
              <a:spcBef>
                <a:spcPts val="0"/>
              </a:spcBef>
              <a:spcAft>
                <a:spcPts val="0"/>
              </a:spcAft>
            </a:pPr>
            <a:r>
              <a:rPr lang="en-GB" sz="1050" dirty="0">
                <a:solidFill>
                  <a:srgbClr val="363636"/>
                </a:solidFill>
                <a:latin typeface="Arial"/>
                <a:cs typeface="Arial"/>
              </a:rPr>
              <a:t>75</a:t>
            </a:r>
          </a:p>
        </p:txBody>
      </p:sp>
      <p:sp>
        <p:nvSpPr>
          <p:cNvPr id="107" name="TextBox 106"/>
          <p:cNvSpPr txBox="1"/>
          <p:nvPr/>
        </p:nvSpPr>
        <p:spPr>
          <a:xfrm>
            <a:off x="4477595" y="3412604"/>
            <a:ext cx="335348" cy="253916"/>
          </a:xfrm>
          <a:prstGeom prst="rect">
            <a:avLst/>
          </a:prstGeom>
          <a:noFill/>
        </p:spPr>
        <p:txBody>
          <a:bodyPr wrap="none" rtlCol="0">
            <a:spAutoFit/>
          </a:bodyPr>
          <a:lstStyle/>
          <a:p>
            <a:pPr algn="r" fontAlgn="auto">
              <a:spcBef>
                <a:spcPts val="0"/>
              </a:spcBef>
              <a:spcAft>
                <a:spcPts val="0"/>
              </a:spcAft>
            </a:pPr>
            <a:r>
              <a:rPr lang="en-GB" sz="1050" dirty="0">
                <a:solidFill>
                  <a:srgbClr val="363636"/>
                </a:solidFill>
                <a:latin typeface="Arial"/>
                <a:cs typeface="Arial"/>
              </a:rPr>
              <a:t>50</a:t>
            </a:r>
          </a:p>
        </p:txBody>
      </p:sp>
      <p:sp>
        <p:nvSpPr>
          <p:cNvPr id="108" name="TextBox 107"/>
          <p:cNvSpPr txBox="1"/>
          <p:nvPr/>
        </p:nvSpPr>
        <p:spPr>
          <a:xfrm>
            <a:off x="4477595" y="3871461"/>
            <a:ext cx="335348" cy="253916"/>
          </a:xfrm>
          <a:prstGeom prst="rect">
            <a:avLst/>
          </a:prstGeom>
          <a:noFill/>
        </p:spPr>
        <p:txBody>
          <a:bodyPr wrap="none" rtlCol="0">
            <a:spAutoFit/>
          </a:bodyPr>
          <a:lstStyle/>
          <a:p>
            <a:pPr algn="r" fontAlgn="auto">
              <a:spcBef>
                <a:spcPts val="0"/>
              </a:spcBef>
              <a:spcAft>
                <a:spcPts val="0"/>
              </a:spcAft>
            </a:pPr>
            <a:r>
              <a:rPr lang="en-GB" sz="1050" dirty="0">
                <a:solidFill>
                  <a:srgbClr val="363636"/>
                </a:solidFill>
                <a:latin typeface="Arial"/>
                <a:cs typeface="Arial"/>
              </a:rPr>
              <a:t>25</a:t>
            </a:r>
          </a:p>
        </p:txBody>
      </p:sp>
      <p:sp>
        <p:nvSpPr>
          <p:cNvPr id="109" name="TextBox 108"/>
          <p:cNvSpPr txBox="1"/>
          <p:nvPr/>
        </p:nvSpPr>
        <p:spPr>
          <a:xfrm>
            <a:off x="4552936" y="4360008"/>
            <a:ext cx="260007" cy="253916"/>
          </a:xfrm>
          <a:prstGeom prst="rect">
            <a:avLst/>
          </a:prstGeom>
          <a:noFill/>
        </p:spPr>
        <p:txBody>
          <a:bodyPr wrap="none" rtlCol="0">
            <a:spAutoFit/>
          </a:bodyPr>
          <a:lstStyle/>
          <a:p>
            <a:pPr algn="r" fontAlgn="auto">
              <a:spcBef>
                <a:spcPts val="0"/>
              </a:spcBef>
              <a:spcAft>
                <a:spcPts val="0"/>
              </a:spcAft>
            </a:pPr>
            <a:r>
              <a:rPr lang="en-GB" sz="1050" dirty="0">
                <a:solidFill>
                  <a:srgbClr val="363636"/>
                </a:solidFill>
                <a:latin typeface="Arial"/>
                <a:cs typeface="Arial"/>
              </a:rPr>
              <a:t>0</a:t>
            </a:r>
          </a:p>
        </p:txBody>
      </p:sp>
      <p:sp>
        <p:nvSpPr>
          <p:cNvPr id="110" name="TextBox 109"/>
          <p:cNvSpPr txBox="1"/>
          <p:nvPr/>
        </p:nvSpPr>
        <p:spPr>
          <a:xfrm>
            <a:off x="4750878" y="4625801"/>
            <a:ext cx="260008"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0</a:t>
            </a:r>
          </a:p>
        </p:txBody>
      </p:sp>
      <p:sp>
        <p:nvSpPr>
          <p:cNvPr id="111" name="TextBox 110"/>
          <p:cNvSpPr txBox="1"/>
          <p:nvPr/>
        </p:nvSpPr>
        <p:spPr>
          <a:xfrm>
            <a:off x="5273651" y="4625801"/>
            <a:ext cx="260008"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3</a:t>
            </a:r>
          </a:p>
        </p:txBody>
      </p:sp>
      <p:sp>
        <p:nvSpPr>
          <p:cNvPr id="112" name="TextBox 111"/>
          <p:cNvSpPr txBox="1"/>
          <p:nvPr/>
        </p:nvSpPr>
        <p:spPr>
          <a:xfrm>
            <a:off x="5783257" y="4625801"/>
            <a:ext cx="260008"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6</a:t>
            </a:r>
          </a:p>
        </p:txBody>
      </p:sp>
      <p:sp>
        <p:nvSpPr>
          <p:cNvPr id="113" name="TextBox 112"/>
          <p:cNvSpPr txBox="1"/>
          <p:nvPr/>
        </p:nvSpPr>
        <p:spPr>
          <a:xfrm>
            <a:off x="6304541" y="4625801"/>
            <a:ext cx="260008"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9</a:t>
            </a:r>
          </a:p>
        </p:txBody>
      </p:sp>
      <p:sp>
        <p:nvSpPr>
          <p:cNvPr id="114" name="TextBox 113"/>
          <p:cNvSpPr txBox="1"/>
          <p:nvPr/>
        </p:nvSpPr>
        <p:spPr>
          <a:xfrm>
            <a:off x="6781035" y="4625801"/>
            <a:ext cx="335349"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12</a:t>
            </a:r>
          </a:p>
        </p:txBody>
      </p:sp>
      <p:sp>
        <p:nvSpPr>
          <p:cNvPr id="115" name="TextBox 114"/>
          <p:cNvSpPr txBox="1"/>
          <p:nvPr/>
        </p:nvSpPr>
        <p:spPr>
          <a:xfrm>
            <a:off x="7305893" y="4625801"/>
            <a:ext cx="335349"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15</a:t>
            </a:r>
          </a:p>
        </p:txBody>
      </p:sp>
      <p:sp>
        <p:nvSpPr>
          <p:cNvPr id="116" name="TextBox 115"/>
          <p:cNvSpPr txBox="1"/>
          <p:nvPr/>
        </p:nvSpPr>
        <p:spPr>
          <a:xfrm>
            <a:off x="7796305" y="4625801"/>
            <a:ext cx="335349"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18</a:t>
            </a:r>
          </a:p>
        </p:txBody>
      </p:sp>
      <p:sp>
        <p:nvSpPr>
          <p:cNvPr id="119" name="TextBox 118"/>
          <p:cNvSpPr txBox="1"/>
          <p:nvPr/>
        </p:nvSpPr>
        <p:spPr>
          <a:xfrm>
            <a:off x="6243373" y="2407550"/>
            <a:ext cx="518091" cy="369332"/>
          </a:xfrm>
          <a:prstGeom prst="rect">
            <a:avLst/>
          </a:prstGeom>
          <a:noFill/>
        </p:spPr>
        <p:txBody>
          <a:bodyPr wrap="none" rtlCol="0">
            <a:spAutoFit/>
          </a:bodyPr>
          <a:lstStyle/>
          <a:p>
            <a:pPr fontAlgn="auto">
              <a:spcBef>
                <a:spcPts val="0"/>
              </a:spcBef>
              <a:spcAft>
                <a:spcPts val="0"/>
              </a:spcAft>
            </a:pPr>
            <a:r>
              <a:rPr lang="en-GB" dirty="0">
                <a:solidFill>
                  <a:srgbClr val="363636"/>
                </a:solidFill>
                <a:latin typeface="Arial"/>
                <a:cs typeface="Arial"/>
              </a:rPr>
              <a:t>OS</a:t>
            </a:r>
          </a:p>
        </p:txBody>
      </p:sp>
      <p:sp>
        <p:nvSpPr>
          <p:cNvPr id="120" name="TextBox 119"/>
          <p:cNvSpPr txBox="1"/>
          <p:nvPr/>
        </p:nvSpPr>
        <p:spPr>
          <a:xfrm>
            <a:off x="5690143" y="4834077"/>
            <a:ext cx="1819729" cy="253916"/>
          </a:xfrm>
          <a:prstGeom prst="rect">
            <a:avLst/>
          </a:prstGeom>
          <a:noFill/>
        </p:spPr>
        <p:txBody>
          <a:bodyPr wrap="none" rtlCol="0">
            <a:spAutoFit/>
          </a:bodyPr>
          <a:lstStyle/>
          <a:p>
            <a:pPr algn="ctr" fontAlgn="auto">
              <a:spcBef>
                <a:spcPts val="0"/>
              </a:spcBef>
              <a:spcAft>
                <a:spcPts val="0"/>
              </a:spcAft>
            </a:pPr>
            <a:r>
              <a:rPr lang="en-GB" sz="1050" dirty="0">
                <a:solidFill>
                  <a:srgbClr val="363636"/>
                </a:solidFill>
                <a:latin typeface="Arial"/>
                <a:cs typeface="Arial"/>
              </a:rPr>
              <a:t>Months from randomisation</a:t>
            </a:r>
          </a:p>
        </p:txBody>
      </p:sp>
      <p:graphicFrame>
        <p:nvGraphicFramePr>
          <p:cNvPr id="5172" name="Table 5171"/>
          <p:cNvGraphicFramePr>
            <a:graphicFrameLocks noGrp="1"/>
          </p:cNvGraphicFramePr>
          <p:nvPr>
            <p:extLst>
              <p:ext uri="{D42A27DB-BD31-4B8C-83A1-F6EECF244321}">
                <p14:modId xmlns:p14="http://schemas.microsoft.com/office/powerpoint/2010/main" val="867015229"/>
              </p:ext>
            </p:extLst>
          </p:nvPr>
        </p:nvGraphicFramePr>
        <p:xfrm>
          <a:off x="608163" y="5108461"/>
          <a:ext cx="8016911" cy="1193800"/>
        </p:xfrm>
        <a:graphic>
          <a:graphicData uri="http://schemas.openxmlformats.org/drawingml/2006/table">
            <a:tbl>
              <a:tblPr firstRow="1" bandRow="1">
                <a:tableStyleId>{5C22544A-7EE6-4342-B048-85BDC9FD1C3A}</a:tableStyleId>
              </a:tblPr>
              <a:tblGrid>
                <a:gridCol w="1835392">
                  <a:extLst>
                    <a:ext uri="{9D8B030D-6E8A-4147-A177-3AD203B41FA5}">
                      <a16:colId xmlns:a16="http://schemas.microsoft.com/office/drawing/2014/main" val="20000"/>
                    </a:ext>
                  </a:extLst>
                </a:gridCol>
                <a:gridCol w="944380">
                  <a:extLst>
                    <a:ext uri="{9D8B030D-6E8A-4147-A177-3AD203B41FA5}">
                      <a16:colId xmlns:a16="http://schemas.microsoft.com/office/drawing/2014/main" val="20001"/>
                    </a:ext>
                  </a:extLst>
                </a:gridCol>
                <a:gridCol w="974361">
                  <a:extLst>
                    <a:ext uri="{9D8B030D-6E8A-4147-A177-3AD203B41FA5}">
                      <a16:colId xmlns:a16="http://schemas.microsoft.com/office/drawing/2014/main" val="20002"/>
                    </a:ext>
                  </a:extLst>
                </a:gridCol>
                <a:gridCol w="854439">
                  <a:extLst>
                    <a:ext uri="{9D8B030D-6E8A-4147-A177-3AD203B41FA5}">
                      <a16:colId xmlns:a16="http://schemas.microsoft.com/office/drawing/2014/main" val="20003"/>
                    </a:ext>
                  </a:extLst>
                </a:gridCol>
                <a:gridCol w="1289154">
                  <a:extLst>
                    <a:ext uri="{9D8B030D-6E8A-4147-A177-3AD203B41FA5}">
                      <a16:colId xmlns:a16="http://schemas.microsoft.com/office/drawing/2014/main" val="20004"/>
                    </a:ext>
                  </a:extLst>
                </a:gridCol>
                <a:gridCol w="1274164">
                  <a:extLst>
                    <a:ext uri="{9D8B030D-6E8A-4147-A177-3AD203B41FA5}">
                      <a16:colId xmlns:a16="http://schemas.microsoft.com/office/drawing/2014/main" val="20005"/>
                    </a:ext>
                  </a:extLst>
                </a:gridCol>
                <a:gridCol w="845021">
                  <a:extLst>
                    <a:ext uri="{9D8B030D-6E8A-4147-A177-3AD203B41FA5}">
                      <a16:colId xmlns:a16="http://schemas.microsoft.com/office/drawing/2014/main" val="20006"/>
                    </a:ext>
                  </a:extLst>
                </a:gridCol>
              </a:tblGrid>
              <a:tr h="463633">
                <a:tc>
                  <a:txBody>
                    <a:bodyPr/>
                    <a:lstStyle/>
                    <a:p>
                      <a:endParaRPr lang="en-GB"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Patients</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PFS Events</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OS Events</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Median PFS</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Median OS</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ORR</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5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a:solidFill>
                            <a:schemeClr val="bg1"/>
                          </a:solidFill>
                        </a:rPr>
                        <a:t>Tivantinib+Erlotinib</a:t>
                      </a:r>
                      <a:endParaRPr lang="en-GB" sz="140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104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76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55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3.6 months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9.3 months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10.6%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1400" dirty="0" err="1">
                          <a:solidFill>
                            <a:schemeClr val="bg1"/>
                          </a:solidFill>
                        </a:rPr>
                        <a:t>Placebo+Erlotinib</a:t>
                      </a:r>
                      <a:endParaRPr lang="en-GB" sz="1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107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77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1.9 months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5.9 months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bg1"/>
                          </a:solidFill>
                        </a:rPr>
                        <a:t>6.5%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173" name="Rectangle 5172"/>
          <p:cNvSpPr/>
          <p:nvPr/>
        </p:nvSpPr>
        <p:spPr>
          <a:xfrm>
            <a:off x="388156" y="5704773"/>
            <a:ext cx="205543" cy="205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23" name="Rectangle 122"/>
          <p:cNvSpPr/>
          <p:nvPr/>
        </p:nvSpPr>
        <p:spPr>
          <a:xfrm>
            <a:off x="388156" y="6019904"/>
            <a:ext cx="205543" cy="205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Tree>
    <p:custDataLst>
      <p:tags r:id="rId1"/>
    </p:custDataLst>
    <p:extLst>
      <p:ext uri="{BB962C8B-B14F-4D97-AF65-F5344CB8AC3E}">
        <p14:creationId xmlns:p14="http://schemas.microsoft.com/office/powerpoint/2010/main" val="138086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Table of contents</a:t>
            </a:r>
          </a:p>
        </p:txBody>
      </p:sp>
      <p:sp>
        <p:nvSpPr>
          <p:cNvPr id="3" name="Content Placeholder 2"/>
          <p:cNvSpPr>
            <a:spLocks noGrp="1"/>
          </p:cNvSpPr>
          <p:nvPr>
            <p:ph idx="1"/>
          </p:nvPr>
        </p:nvSpPr>
        <p:spPr/>
        <p:txBody>
          <a:bodyPr/>
          <a:lstStyle/>
          <a:p>
            <a:pPr>
              <a:spcAft>
                <a:spcPts val="1800"/>
              </a:spcAft>
            </a:pPr>
            <a:r>
              <a:rPr lang="en-GB" sz="2800" dirty="0"/>
              <a:t>Early stage / locally advanced NSCLC and </a:t>
            </a:r>
            <a:br>
              <a:rPr lang="en-GB" sz="2800" dirty="0"/>
            </a:br>
            <a:r>
              <a:rPr lang="en-GB" sz="2800" dirty="0"/>
              <a:t>related biomarkers </a:t>
            </a:r>
          </a:p>
          <a:p>
            <a:pPr>
              <a:spcAft>
                <a:spcPts val="1200"/>
              </a:spcAft>
            </a:pPr>
            <a:r>
              <a:rPr lang="en-GB" sz="2800" dirty="0"/>
              <a:t>Metastatic NSCLC and related biomarkers</a:t>
            </a:r>
            <a:endParaRPr lang="en-GB" dirty="0"/>
          </a:p>
          <a:p>
            <a:endParaRPr lang="en-GB" dirty="0"/>
          </a:p>
        </p:txBody>
      </p:sp>
    </p:spTree>
    <p:extLst>
      <p:ext uri="{BB962C8B-B14F-4D97-AF65-F5344CB8AC3E}">
        <p14:creationId xmlns:p14="http://schemas.microsoft.com/office/powerpoint/2010/main" val="149091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Safety: Grade ≥3 adverse events</a:t>
            </a:r>
          </a:p>
        </p:txBody>
      </p:sp>
      <p:sp>
        <p:nvSpPr>
          <p:cNvPr id="2" name="Content Placeholder 1"/>
          <p:cNvSpPr>
            <a:spLocks noGrp="1"/>
          </p:cNvSpPr>
          <p:nvPr>
            <p:ph sz="half" idx="1"/>
          </p:nvPr>
        </p:nvSpPr>
        <p:spPr>
          <a:xfrm>
            <a:off x="228600" y="1295400"/>
            <a:ext cx="8694738" cy="1676400"/>
          </a:xfrm>
        </p:spPr>
        <p:txBody>
          <a:bodyPr/>
          <a:lstStyle/>
          <a:p>
            <a:pPr>
              <a:buFont typeface="Arial" panose="020B0604020202020204" pitchFamily="34" charset="0"/>
              <a:buChar char="•"/>
            </a:pPr>
            <a:r>
              <a:rPr lang="en-GB" sz="1400" b="1" dirty="0"/>
              <a:t>Key results</a:t>
            </a:r>
          </a:p>
          <a:p>
            <a:pPr lvl="1"/>
            <a:r>
              <a:rPr lang="en-GB" sz="1400" dirty="0"/>
              <a:t>The most common AEs were reported at similar rates across the treatment groups; these included asthenia/fatigue (43.5 vs. 38.1%), diarrhoea (34.6 vs. 41.0%) and rash (33.1 vs. 37.3%)</a:t>
            </a:r>
          </a:p>
          <a:p>
            <a:pPr lvl="1"/>
            <a:r>
              <a:rPr lang="en-GB" sz="1400" dirty="0"/>
              <a:t>Grade 3/4 neutropenia occurred more often with </a:t>
            </a:r>
            <a:r>
              <a:rPr lang="en-GB" sz="1400" dirty="0" err="1"/>
              <a:t>tivantinib+erlotinib</a:t>
            </a:r>
            <a:r>
              <a:rPr lang="en-GB" sz="1400" dirty="0"/>
              <a:t> than with </a:t>
            </a:r>
            <a:r>
              <a:rPr lang="en-GB" sz="1400" dirty="0" err="1"/>
              <a:t>placebo+erlotinib</a:t>
            </a:r>
            <a:r>
              <a:rPr lang="en-GB" sz="1400" dirty="0"/>
              <a:t> (table)</a:t>
            </a:r>
            <a:endParaRPr lang="en-GB" dirty="0"/>
          </a:p>
        </p:txBody>
      </p:sp>
      <p:sp>
        <p:nvSpPr>
          <p:cNvPr id="7" name="Text Box 4"/>
          <p:cNvSpPr txBox="1">
            <a:spLocks noChangeArrowheads="1"/>
          </p:cNvSpPr>
          <p:nvPr/>
        </p:nvSpPr>
        <p:spPr bwMode="auto">
          <a:xfrm>
            <a:off x="5167951" y="6474897"/>
            <a:ext cx="375538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solidFill>
                  <a:srgbClr val="363636"/>
                </a:solidFill>
                <a:latin typeface="Arial"/>
                <a:cs typeface="Arial"/>
              </a:rPr>
              <a:t>Scagliotti</a:t>
            </a:r>
            <a:r>
              <a:rPr lang="en-GB" sz="1200" dirty="0">
                <a:solidFill>
                  <a:srgbClr val="363636"/>
                </a:solidFill>
                <a:latin typeface="Arial"/>
                <a:cs typeface="Arial"/>
              </a:rPr>
              <a:t> et al. </a:t>
            </a:r>
            <a:r>
              <a:rPr lang="it-IT" sz="1200" dirty="0">
                <a:solidFill>
                  <a:srgbClr val="363636"/>
                </a:solidFill>
                <a:latin typeface="Arial"/>
                <a:cs typeface="Arial"/>
              </a:rPr>
              <a:t>Ann Oncol 24, 2013; (suppl; abstr 3410)</a:t>
            </a:r>
            <a:endParaRPr lang="en-GB" sz="1200" dirty="0">
              <a:solidFill>
                <a:srgbClr val="363636"/>
              </a:solidFill>
              <a:latin typeface="Arial"/>
              <a:cs typeface="Arial"/>
            </a:endParaRPr>
          </a:p>
        </p:txBody>
      </p:sp>
      <p:graphicFrame>
        <p:nvGraphicFramePr>
          <p:cNvPr id="8" name="Group 88"/>
          <p:cNvGraphicFramePr>
            <a:graphicFrameLocks noGrp="1"/>
          </p:cNvGraphicFramePr>
          <p:nvPr>
            <p:extLst>
              <p:ext uri="{D42A27DB-BD31-4B8C-83A1-F6EECF244321}">
                <p14:modId xmlns:p14="http://schemas.microsoft.com/office/powerpoint/2010/main" val="3726234775"/>
              </p:ext>
            </p:extLst>
          </p:nvPr>
        </p:nvGraphicFramePr>
        <p:xfrm>
          <a:off x="827583" y="2477928"/>
          <a:ext cx="7704857" cy="3759384"/>
        </p:xfrm>
        <a:graphic>
          <a:graphicData uri="http://schemas.openxmlformats.org/drawingml/2006/table">
            <a:tbl>
              <a:tblPr firstRow="1" bandRow="1">
                <a:tableStyleId>{69012ECD-51FC-41F1-AA8D-1B2483CD663E}</a:tableStyleId>
              </a:tblPr>
              <a:tblGrid>
                <a:gridCol w="2520281">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5031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Arial" charset="0"/>
                          <a:cs typeface="Arial" charset="0"/>
                        </a:rPr>
                        <a:t>Toxicity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rPr>
                        <a:t>Placebo </a:t>
                      </a:r>
                      <a:br>
                        <a:rPr kumimoji="0" lang="en-GB" sz="1400" u="none" strike="noStrike" cap="none" normalizeH="0" baseline="0" dirty="0">
                          <a:ln>
                            <a:noFill/>
                          </a:ln>
                          <a:solidFill>
                            <a:schemeClr val="tx2"/>
                          </a:solidFill>
                          <a:effectLst/>
                        </a:rPr>
                      </a:br>
                      <a:r>
                        <a:rPr kumimoji="0" lang="en-GB" sz="1400" u="none" strike="noStrike" cap="none" normalizeH="0" baseline="0" dirty="0">
                          <a:ln>
                            <a:noFill/>
                          </a:ln>
                          <a:solidFill>
                            <a:schemeClr val="tx2"/>
                          </a:solidFill>
                          <a:effectLst/>
                        </a:rPr>
                        <a:t>(n=517)</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a:ln>
                            <a:noFill/>
                          </a:ln>
                          <a:solidFill>
                            <a:schemeClr val="tx2"/>
                          </a:solidFill>
                          <a:effectLst/>
                        </a:rPr>
                        <a:t>Tivantinib</a:t>
                      </a:r>
                      <a:r>
                        <a:rPr kumimoji="0" lang="en-GB" sz="1400" u="none" strike="noStrike" cap="none" normalizeH="0" baseline="0" dirty="0">
                          <a:ln>
                            <a:noFill/>
                          </a:ln>
                          <a:solidFill>
                            <a:schemeClr val="tx2"/>
                          </a:solidFill>
                          <a:effectLst/>
                        </a:rPr>
                        <a:t> </a:t>
                      </a:r>
                      <a:br>
                        <a:rPr kumimoji="0" lang="en-GB" sz="1400" u="none" strike="noStrike" cap="none" normalizeH="0" baseline="0" dirty="0">
                          <a:ln>
                            <a:noFill/>
                          </a:ln>
                          <a:solidFill>
                            <a:schemeClr val="tx2"/>
                          </a:solidFill>
                          <a:effectLst/>
                        </a:rPr>
                      </a:br>
                      <a:r>
                        <a:rPr kumimoji="0" lang="en-GB" sz="1400" u="none" strike="noStrike" cap="none" normalizeH="0" baseline="0" dirty="0">
                          <a:ln>
                            <a:noFill/>
                          </a:ln>
                          <a:solidFill>
                            <a:schemeClr val="tx2"/>
                          </a:solidFill>
                          <a:effectLst/>
                        </a:rPr>
                        <a:t>(n=520)</a:t>
                      </a:r>
                      <a:endParaRPr kumimoji="0" lang="en-GB" sz="1400" b="1" i="0" u="none" strike="noStrike" cap="none" normalizeH="0" baseline="0" dirty="0">
                        <a:ln>
                          <a:noFill/>
                        </a:ln>
                        <a:solidFill>
                          <a:schemeClr val="tx2"/>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0"/>
                  </a:ext>
                </a:extLst>
              </a:tr>
              <a:tr h="324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Rash</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3.9</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1.9</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1"/>
                  </a:ext>
                </a:extLst>
              </a:tr>
              <a:tr h="3239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Nausea</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1.7</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0.8</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2"/>
                  </a:ext>
                </a:extLst>
              </a:tr>
              <a:tr h="3239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Vomiting</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1.2</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1.0</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3"/>
                  </a:ext>
                </a:extLst>
              </a:tr>
              <a:tr h="324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Diarrhoea</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3.7</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2.5</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4"/>
                  </a:ext>
                </a:extLst>
              </a:tr>
              <a:tr h="3239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Fatigue</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7.9</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effectLst/>
                        </a:rPr>
                        <a:t>9.0</a:t>
                      </a:r>
                      <a:endParaRPr kumimoji="0" lang="en-GB" sz="1400" b="0" i="0" u="none" strike="noStrike" cap="none" normalizeH="0" baseline="0" dirty="0">
                        <a:ln>
                          <a:noFill/>
                        </a:ln>
                        <a:solidFill>
                          <a:schemeClr val="tx1"/>
                        </a:solidFill>
                        <a:effectLst/>
                        <a:latin typeface="Arial" charset="0"/>
                        <a:cs typeface="Arial" charset="0"/>
                      </a:endParaRPr>
                    </a:p>
                  </a:txBody>
                  <a:tcPr marL="45720" marR="45720" anchor="ctr" horzOverflow="overflow"/>
                </a:tc>
                <a:extLst>
                  <a:ext uri="{0D108BD9-81ED-4DB2-BD59-A6C34878D82A}">
                    <a16:rowId xmlns:a16="http://schemas.microsoft.com/office/drawing/2014/main" val="10005"/>
                  </a:ext>
                </a:extLst>
              </a:tr>
              <a:tr h="3239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Anaemia</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2.9</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6.5</a:t>
                      </a:r>
                    </a:p>
                  </a:txBody>
                  <a:tcPr marL="45720" marR="45720" anchor="ctr" horzOverflow="overflow"/>
                </a:tc>
                <a:extLst>
                  <a:ext uri="{0D108BD9-81ED-4DB2-BD59-A6C34878D82A}">
                    <a16:rowId xmlns:a16="http://schemas.microsoft.com/office/drawing/2014/main" val="10006"/>
                  </a:ext>
                </a:extLst>
              </a:tr>
              <a:tr h="3239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1"/>
                          </a:solidFill>
                          <a:effectLst/>
                          <a:latin typeface="Arial" charset="0"/>
                          <a:cs typeface="Arial" charset="0"/>
                        </a:rPr>
                        <a:t>Neutropenia</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1"/>
                          </a:solidFill>
                          <a:effectLst/>
                          <a:latin typeface="Arial" charset="0"/>
                          <a:cs typeface="Arial" charset="0"/>
                        </a:rPr>
                        <a:t>1.0</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1"/>
                          </a:solidFill>
                          <a:effectLst/>
                          <a:latin typeface="Arial" charset="0"/>
                          <a:cs typeface="Arial" charset="0"/>
                        </a:rPr>
                        <a:t>10.0</a:t>
                      </a:r>
                    </a:p>
                  </a:txBody>
                  <a:tcPr marL="45720" marR="45720" anchor="ctr" horzOverflow="overflow"/>
                </a:tc>
                <a:extLst>
                  <a:ext uri="{0D108BD9-81ED-4DB2-BD59-A6C34878D82A}">
                    <a16:rowId xmlns:a16="http://schemas.microsoft.com/office/drawing/2014/main" val="10007"/>
                  </a:ext>
                </a:extLst>
              </a:tr>
              <a:tr h="3239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Neutropenia fever</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0.4</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3.3</a:t>
                      </a:r>
                    </a:p>
                  </a:txBody>
                  <a:tcPr marL="45720" marR="45720" anchor="ctr" horzOverflow="overflow"/>
                </a:tc>
                <a:extLst>
                  <a:ext uri="{0D108BD9-81ED-4DB2-BD59-A6C34878D82A}">
                    <a16:rowId xmlns:a16="http://schemas.microsoft.com/office/drawing/2014/main" val="10008"/>
                  </a:ext>
                </a:extLst>
              </a:tr>
              <a:tr h="3239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Pneumonitis</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0.8</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0.2</a:t>
                      </a:r>
                    </a:p>
                  </a:txBody>
                  <a:tcPr marL="45720" marR="45720" anchor="ctr" horzOverflow="overflow"/>
                </a:tc>
                <a:extLst>
                  <a:ext uri="{0D108BD9-81ED-4DB2-BD59-A6C34878D82A}">
                    <a16:rowId xmlns:a16="http://schemas.microsoft.com/office/drawing/2014/main" val="10009"/>
                  </a:ext>
                </a:extLst>
              </a:tr>
              <a:tr h="3239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Bradycardia</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0.4</a:t>
                      </a:r>
                    </a:p>
                  </a:txBody>
                  <a:tcPr marL="45720" marR="45720" anchor="ctr" horzOverflow="overflow"/>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1311906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Conclusions</a:t>
            </a:r>
          </a:p>
        </p:txBody>
      </p:sp>
      <p:sp>
        <p:nvSpPr>
          <p:cNvPr id="2" name="Content Placeholder 1"/>
          <p:cNvSpPr>
            <a:spLocks noGrp="1"/>
          </p:cNvSpPr>
          <p:nvPr>
            <p:ph sz="half" idx="1"/>
          </p:nvPr>
        </p:nvSpPr>
        <p:spPr>
          <a:xfrm>
            <a:off x="228600" y="1295400"/>
            <a:ext cx="8694738" cy="1676400"/>
          </a:xfrm>
        </p:spPr>
        <p:txBody>
          <a:bodyPr/>
          <a:lstStyle/>
          <a:p>
            <a:pPr>
              <a:buFont typeface="Arial" panose="020B0604020202020204" pitchFamily="34" charset="0"/>
              <a:buChar char="•"/>
            </a:pPr>
            <a:r>
              <a:rPr lang="en-GB" sz="2000" dirty="0"/>
              <a:t>Addition of </a:t>
            </a:r>
            <a:r>
              <a:rPr lang="en-GB" sz="2000" dirty="0" err="1"/>
              <a:t>tivantinib</a:t>
            </a:r>
            <a:r>
              <a:rPr lang="en-GB" sz="2000" dirty="0"/>
              <a:t> to erlotinib did not met the primary endpoint of improved OS in patients with non-squamous NSCLC</a:t>
            </a:r>
          </a:p>
          <a:p>
            <a:pPr>
              <a:buFont typeface="Arial" panose="020B0604020202020204" pitchFamily="34" charset="0"/>
              <a:buChar char="•"/>
            </a:pPr>
            <a:r>
              <a:rPr lang="en-GB" sz="2000" dirty="0"/>
              <a:t>However, PFS and ORR were improved with the combination treatment</a:t>
            </a:r>
          </a:p>
          <a:p>
            <a:pPr>
              <a:buFont typeface="Arial" panose="020B0604020202020204" pitchFamily="34" charset="0"/>
              <a:buChar char="•"/>
            </a:pPr>
            <a:r>
              <a:rPr lang="en-GB" sz="2000" dirty="0"/>
              <a:t>Addition of </a:t>
            </a:r>
            <a:r>
              <a:rPr lang="en-GB" sz="2000" dirty="0" err="1"/>
              <a:t>tivantinib</a:t>
            </a:r>
            <a:r>
              <a:rPr lang="en-GB" sz="2000" dirty="0"/>
              <a:t> also improved OS in a subgroup of patients whose tumours had high MET expression</a:t>
            </a:r>
          </a:p>
          <a:p>
            <a:pPr lvl="1">
              <a:buFont typeface="Arial" panose="020B0604020202020204" pitchFamily="34" charset="0"/>
              <a:buChar char="•"/>
            </a:pPr>
            <a:r>
              <a:rPr lang="en-GB" sz="2000" dirty="0"/>
              <a:t>This suggests potential for efficacy in a biomarker-selected population </a:t>
            </a:r>
          </a:p>
          <a:p>
            <a:pPr>
              <a:buFont typeface="Arial" panose="020B0604020202020204" pitchFamily="34" charset="0"/>
              <a:buChar char="•"/>
            </a:pPr>
            <a:r>
              <a:rPr lang="en-GB" sz="2000" dirty="0" err="1"/>
              <a:t>Tivantinib+erlotinib</a:t>
            </a:r>
            <a:r>
              <a:rPr lang="en-GB" sz="2000" dirty="0"/>
              <a:t> combination was generally well tolerated, but was associated with neutropenia</a:t>
            </a:r>
          </a:p>
        </p:txBody>
      </p:sp>
      <p:sp>
        <p:nvSpPr>
          <p:cNvPr id="7" name="Text Box 4"/>
          <p:cNvSpPr txBox="1">
            <a:spLocks noChangeArrowheads="1"/>
          </p:cNvSpPr>
          <p:nvPr/>
        </p:nvSpPr>
        <p:spPr bwMode="auto">
          <a:xfrm>
            <a:off x="5167951" y="6474897"/>
            <a:ext cx="375538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Scagliotti</a:t>
            </a:r>
            <a:r>
              <a:rPr lang="en-GB" sz="1200" dirty="0"/>
              <a:t> et al. </a:t>
            </a:r>
            <a:r>
              <a:rPr lang="it-IT" sz="1200" dirty="0"/>
              <a:t>Ann Oncol 24, 2013; (suppl; abstr 3410)</a:t>
            </a:r>
            <a:endParaRPr lang="en-GB" sz="1200" dirty="0"/>
          </a:p>
        </p:txBody>
      </p:sp>
    </p:spTree>
    <p:custDataLst>
      <p:tags r:id="rId1"/>
    </p:custDataLst>
    <p:extLst>
      <p:ext uri="{BB962C8B-B14F-4D97-AF65-F5344CB8AC3E}">
        <p14:creationId xmlns:p14="http://schemas.microsoft.com/office/powerpoint/2010/main" val="2962566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2000" dirty="0">
                <a:solidFill>
                  <a:srgbClr val="002850"/>
                </a:solidFill>
              </a:rPr>
              <a:t>3413: Clinical experience with crizotinib in patients with advanced ALK+ non-small cell lung cancer (NSCLC) and brain metastases – </a:t>
            </a:r>
            <a:br>
              <a:rPr lang="en-GB" sz="2000" dirty="0">
                <a:solidFill>
                  <a:srgbClr val="002850"/>
                </a:solidFill>
              </a:rPr>
            </a:br>
            <a:r>
              <a:rPr lang="en-GB" sz="2000" i="1" dirty="0" err="1">
                <a:solidFill>
                  <a:srgbClr val="002850"/>
                </a:solidFill>
              </a:rPr>
              <a:t>Crinò</a:t>
            </a:r>
            <a:r>
              <a:rPr lang="en-GB" sz="2000" i="1" dirty="0">
                <a:solidFill>
                  <a:srgbClr val="002850"/>
                </a:solidFill>
              </a:rPr>
              <a:t> L et al </a:t>
            </a:r>
            <a:endParaRPr lang="en-GB" altLang="zh-CN" sz="3200" dirty="0"/>
          </a:p>
        </p:txBody>
      </p:sp>
      <p:sp>
        <p:nvSpPr>
          <p:cNvPr id="16" name="Text Box 9"/>
          <p:cNvSpPr txBox="1">
            <a:spLocks noChangeArrowheads="1"/>
          </p:cNvSpPr>
          <p:nvPr/>
        </p:nvSpPr>
        <p:spPr bwMode="auto">
          <a:xfrm>
            <a:off x="231775" y="6474897"/>
            <a:ext cx="344645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t>MRI, magnetic resonance imaging; IC, intracranial</a:t>
            </a:r>
          </a:p>
        </p:txBody>
      </p:sp>
      <p:sp>
        <p:nvSpPr>
          <p:cNvPr id="13" name="Rectangle 3"/>
          <p:cNvSpPr txBox="1">
            <a:spLocks noChangeArrowheads="1"/>
          </p:cNvSpPr>
          <p:nvPr/>
        </p:nvSpPr>
        <p:spPr bwMode="auto">
          <a:xfrm>
            <a:off x="191814" y="1295400"/>
            <a:ext cx="8686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r>
              <a:rPr lang="en-GB" sz="1600" b="1" kern="0" dirty="0"/>
              <a:t>Study objective</a:t>
            </a:r>
          </a:p>
          <a:p>
            <a:pPr lvl="1"/>
            <a:r>
              <a:rPr lang="en-GB" sz="1600" kern="0" dirty="0"/>
              <a:t>To retrospectively assess the clinical outcomes of patients with </a:t>
            </a:r>
            <a:r>
              <a:rPr lang="en-GB" sz="1600" i="1" kern="0" dirty="0"/>
              <a:t>ALK</a:t>
            </a:r>
            <a:r>
              <a:rPr lang="en-GB" sz="1600" kern="0" dirty="0"/>
              <a:t>+ NSCLC and brain metastases who have been treated with crizotinib (an oral TKI inhibitor)</a:t>
            </a:r>
            <a:endParaRPr lang="en-GB" sz="1600" b="1" kern="0" dirty="0"/>
          </a:p>
          <a:p>
            <a:r>
              <a:rPr lang="en-GB" sz="1600" b="1" kern="0" dirty="0"/>
              <a:t>Study design</a:t>
            </a:r>
          </a:p>
          <a:p>
            <a:pPr lvl="1"/>
            <a:r>
              <a:rPr lang="en-GB" sz="1600" kern="0" dirty="0"/>
              <a:t>Retrospective analysis of pooled data from two studies:</a:t>
            </a:r>
          </a:p>
          <a:p>
            <a:pPr lvl="2"/>
            <a:r>
              <a:rPr lang="en-GB" sz="1600" b="1" kern="0" dirty="0"/>
              <a:t>PROFILE 1005</a:t>
            </a:r>
            <a:r>
              <a:rPr lang="en-GB" sz="1600" kern="0" dirty="0"/>
              <a:t>: large, ongoing, single-arm, open-label, Phase II study of crizotinib treatment (250 mg bid starting dose) in patients with </a:t>
            </a:r>
            <a:r>
              <a:rPr lang="en-GB" sz="1600" i="1" kern="0" dirty="0"/>
              <a:t>ALK+</a:t>
            </a:r>
            <a:r>
              <a:rPr lang="en-GB" sz="1600" kern="0" dirty="0"/>
              <a:t> NSCLC who have undergone ≥1 prior therapy for metastatic/advanced disease </a:t>
            </a:r>
          </a:p>
          <a:p>
            <a:pPr lvl="2"/>
            <a:r>
              <a:rPr lang="en-GB" sz="1600" b="1" kern="0" dirty="0"/>
              <a:t>PROFILE 1007</a:t>
            </a:r>
            <a:r>
              <a:rPr lang="en-GB" sz="1600" kern="0" dirty="0"/>
              <a:t>: randomised Phase III study comparing standard chemotherapy and crizotinib (250 mg bid starting dose) in patients with </a:t>
            </a:r>
            <a:r>
              <a:rPr lang="en-GB" sz="1600" i="1" kern="0" dirty="0"/>
              <a:t>ALK+ </a:t>
            </a:r>
            <a:r>
              <a:rPr lang="en-GB" sz="1600" kern="0" dirty="0"/>
              <a:t>NSCLC</a:t>
            </a:r>
          </a:p>
          <a:p>
            <a:pPr lvl="1"/>
            <a:r>
              <a:rPr lang="en-GB" sz="1600" kern="0" dirty="0"/>
              <a:t>Three groups of patients were evaluated: no detectable brain metastases at baseline and asymptomatic brain metastases with/without a history of radiotherapy treatment at baseline</a:t>
            </a:r>
          </a:p>
          <a:p>
            <a:pPr lvl="1"/>
            <a:r>
              <a:rPr lang="en-GB" sz="1600" kern="0" dirty="0"/>
              <a:t>Imaging of tumours and brain metastases was performed at 6-week intervals</a:t>
            </a:r>
          </a:p>
          <a:p>
            <a:pPr lvl="1"/>
            <a:r>
              <a:rPr lang="en-GB" sz="1600" kern="0" dirty="0"/>
              <a:t>Efficacy endpoints: IC endpoints; systemic endpoints; CR, PR, SD or PD at target lesions</a:t>
            </a:r>
            <a:endParaRPr lang="en-GB" sz="2000" kern="0" dirty="0"/>
          </a:p>
        </p:txBody>
      </p:sp>
      <p:sp>
        <p:nvSpPr>
          <p:cNvPr id="7" name="Text Box 4"/>
          <p:cNvSpPr txBox="1">
            <a:spLocks noChangeArrowheads="1"/>
          </p:cNvSpPr>
          <p:nvPr/>
        </p:nvSpPr>
        <p:spPr bwMode="auto">
          <a:xfrm>
            <a:off x="5424431" y="6474897"/>
            <a:ext cx="349890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Crinò</a:t>
            </a:r>
            <a:r>
              <a:rPr lang="en-GB" sz="1200" dirty="0"/>
              <a:t> et al. </a:t>
            </a:r>
            <a:r>
              <a:rPr lang="it-IT" sz="1200" dirty="0"/>
              <a:t>Ann Oncol 24, 2013; (suppl; </a:t>
            </a:r>
            <a:r>
              <a:rPr lang="it-IT" sz="1200" dirty="0" err="1"/>
              <a:t>abstr</a:t>
            </a:r>
            <a:r>
              <a:rPr lang="it-IT" sz="1200" dirty="0"/>
              <a:t> 3413)</a:t>
            </a:r>
            <a:endParaRPr lang="en-GB" sz="1200" dirty="0"/>
          </a:p>
        </p:txBody>
      </p:sp>
    </p:spTree>
    <p:extLst>
      <p:ext uri="{BB962C8B-B14F-4D97-AF65-F5344CB8AC3E}">
        <p14:creationId xmlns:p14="http://schemas.microsoft.com/office/powerpoint/2010/main" val="375400404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Efficacy: Crizotinib anti-tumour activity in patients with or without brain metastases at baseline</a:t>
            </a:r>
          </a:p>
        </p:txBody>
      </p:sp>
      <p:sp>
        <p:nvSpPr>
          <p:cNvPr id="2" name="Content Placeholder 1"/>
          <p:cNvSpPr>
            <a:spLocks noGrp="1"/>
          </p:cNvSpPr>
          <p:nvPr>
            <p:ph sz="half" idx="1"/>
          </p:nvPr>
        </p:nvSpPr>
        <p:spPr>
          <a:xfrm>
            <a:off x="228600" y="1295400"/>
            <a:ext cx="8694738" cy="1676400"/>
          </a:xfrm>
        </p:spPr>
        <p:txBody>
          <a:bodyPr/>
          <a:lstStyle/>
          <a:p>
            <a:r>
              <a:rPr lang="en-GB" sz="1400" b="1" dirty="0"/>
              <a:t>Key results</a:t>
            </a:r>
          </a:p>
          <a:p>
            <a:pPr lvl="1"/>
            <a:r>
              <a:rPr lang="en-GB" sz="1400" dirty="0" err="1"/>
              <a:t>Crizotinib</a:t>
            </a:r>
            <a:r>
              <a:rPr lang="en-GB" sz="1400" dirty="0"/>
              <a:t> was associated with an IC DCR of approximately 60% at 12 weeks, which was comparable to the systemic DCR in patients with or without brain metastases at baseline</a:t>
            </a:r>
          </a:p>
          <a:p>
            <a:pPr marL="252412" lvl="1" indent="0">
              <a:buNone/>
            </a:pPr>
            <a:endParaRPr lang="en-GB" sz="1400" dirty="0"/>
          </a:p>
          <a:p>
            <a:pPr marL="252412" lvl="1" indent="0">
              <a:buNone/>
            </a:pPr>
            <a:endParaRPr lang="en-GB" sz="1400" dirty="0"/>
          </a:p>
          <a:p>
            <a:pPr marL="252412" lvl="1" indent="0">
              <a:buNone/>
            </a:pPr>
            <a:endParaRPr lang="en-GB" sz="1400" dirty="0"/>
          </a:p>
          <a:p>
            <a:pPr marL="252412" lvl="1" indent="0">
              <a:buNone/>
            </a:pPr>
            <a:endParaRPr lang="en-GB" sz="1400" dirty="0"/>
          </a:p>
          <a:p>
            <a:pPr marL="252412" lvl="1" indent="0">
              <a:buNone/>
            </a:pPr>
            <a:endParaRPr lang="en-GB" sz="1400" dirty="0"/>
          </a:p>
          <a:p>
            <a:pPr marL="252412" lvl="1" indent="0">
              <a:buNone/>
            </a:pPr>
            <a:endParaRPr lang="en-GB" sz="1400" dirty="0"/>
          </a:p>
          <a:p>
            <a:pPr marL="252412" lvl="1" indent="0">
              <a:buNone/>
            </a:pPr>
            <a:endParaRPr lang="en-GB" sz="1400" dirty="0"/>
          </a:p>
          <a:p>
            <a:pPr marL="252412" lvl="1" indent="0">
              <a:buNone/>
            </a:pPr>
            <a:endParaRPr lang="en-GB" sz="1400" dirty="0"/>
          </a:p>
          <a:p>
            <a:pPr marL="252412" lvl="1" indent="0">
              <a:buNone/>
            </a:pPr>
            <a:endParaRPr lang="en-GB" sz="1400" dirty="0"/>
          </a:p>
          <a:p>
            <a:pPr marL="252412" lvl="1" indent="0">
              <a:buNone/>
            </a:pPr>
            <a:endParaRPr lang="en-GB" sz="1400" dirty="0"/>
          </a:p>
          <a:p>
            <a:pPr marL="252412" lvl="1" indent="0">
              <a:buNone/>
            </a:pPr>
            <a:endParaRPr lang="en-GB" sz="1400" dirty="0"/>
          </a:p>
          <a:p>
            <a:pPr marL="252412" lvl="1" indent="0">
              <a:buNone/>
            </a:pPr>
            <a:endParaRPr lang="en-GB" sz="1400" dirty="0"/>
          </a:p>
          <a:p>
            <a:pPr marL="252412" lvl="1" indent="0">
              <a:buNone/>
            </a:pPr>
            <a:endParaRPr lang="en-GB" sz="1400" dirty="0"/>
          </a:p>
          <a:p>
            <a:pPr marL="252412" lvl="1" indent="0">
              <a:buNone/>
            </a:pPr>
            <a:r>
              <a:rPr lang="en-GB" sz="1400" dirty="0"/>
              <a:t> </a:t>
            </a:r>
          </a:p>
          <a:p>
            <a:pPr>
              <a:buFont typeface="Arial" panose="020B0604020202020204" pitchFamily="34" charset="0"/>
              <a:buChar char="•"/>
            </a:pPr>
            <a:r>
              <a:rPr lang="en-GB" sz="1400" b="1" dirty="0"/>
              <a:t>Key conclusion</a:t>
            </a:r>
          </a:p>
          <a:p>
            <a:pPr lvl="1"/>
            <a:r>
              <a:rPr lang="en-GB" sz="1400" dirty="0"/>
              <a:t>Crizotinib appeared to provide clinical benefit in patients who had untreated asymptomatic brain metastases at baseline</a:t>
            </a:r>
            <a:endParaRPr lang="en-GB" dirty="0"/>
          </a:p>
        </p:txBody>
      </p:sp>
      <p:sp>
        <p:nvSpPr>
          <p:cNvPr id="7" name="Text Box 4"/>
          <p:cNvSpPr txBox="1">
            <a:spLocks noChangeArrowheads="1"/>
          </p:cNvSpPr>
          <p:nvPr/>
        </p:nvSpPr>
        <p:spPr bwMode="auto">
          <a:xfrm>
            <a:off x="5424431" y="6474897"/>
            <a:ext cx="349890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Crinò</a:t>
            </a:r>
            <a:r>
              <a:rPr lang="en-GB" sz="1200" dirty="0">
                <a:solidFill>
                  <a:srgbClr val="363636"/>
                </a:solidFill>
              </a:rPr>
              <a:t> et al. </a:t>
            </a:r>
            <a:r>
              <a:rPr lang="it-IT" sz="1200" dirty="0">
                <a:solidFill>
                  <a:srgbClr val="363636"/>
                </a:solidFill>
              </a:rPr>
              <a:t>Ann Oncol 24, 2013; (suppl; </a:t>
            </a:r>
            <a:r>
              <a:rPr lang="it-IT" sz="1200" dirty="0" err="1">
                <a:solidFill>
                  <a:srgbClr val="363636"/>
                </a:solidFill>
              </a:rPr>
              <a:t>abstr</a:t>
            </a:r>
            <a:r>
              <a:rPr lang="it-IT" sz="1200" dirty="0">
                <a:solidFill>
                  <a:srgbClr val="363636"/>
                </a:solidFill>
              </a:rPr>
              <a:t> 3413)</a:t>
            </a:r>
            <a:endParaRPr lang="en-GB" sz="1200" dirty="0">
              <a:solidFill>
                <a:srgbClr val="363636"/>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848492024"/>
              </p:ext>
            </p:extLst>
          </p:nvPr>
        </p:nvGraphicFramePr>
        <p:xfrm>
          <a:off x="264604" y="2204864"/>
          <a:ext cx="8613254" cy="3302000"/>
        </p:xfrm>
        <a:graphic>
          <a:graphicData uri="http://schemas.openxmlformats.org/drawingml/2006/table">
            <a:tbl>
              <a:tblPr firstRow="1" bandRow="1">
                <a:tableStyleId>{5C22544A-7EE6-4342-B048-85BDC9FD1C3A}</a:tableStyleId>
              </a:tblPr>
              <a:tblGrid>
                <a:gridCol w="200171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994915">
                  <a:extLst>
                    <a:ext uri="{9D8B030D-6E8A-4147-A177-3AD203B41FA5}">
                      <a16:colId xmlns:a16="http://schemas.microsoft.com/office/drawing/2014/main" val="20006"/>
                    </a:ext>
                  </a:extLst>
                </a:gridCol>
              </a:tblGrid>
              <a:tr h="370840">
                <a:tc>
                  <a:txBody>
                    <a:bodyPr/>
                    <a:lstStyle/>
                    <a:p>
                      <a:endParaRPr lang="en-GB"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6">
                  <a:txBody>
                    <a:bodyPr/>
                    <a:lstStyle/>
                    <a:p>
                      <a:pPr algn="ctr"/>
                      <a:r>
                        <a:rPr lang="en-GB" sz="1200" dirty="0">
                          <a:solidFill>
                            <a:schemeClr val="tx2"/>
                          </a:solidFill>
                        </a:rPr>
                        <a:t>Brain metastases at baseline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algn="ctr"/>
                      <a:r>
                        <a:rPr lang="en-GB" sz="1200" dirty="0">
                          <a:solidFill>
                            <a:schemeClr val="tx2"/>
                          </a:solidFill>
                        </a:rPr>
                        <a:t>Previously untreated (n=109)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dirty="0"/>
                    </a:p>
                  </a:txBody>
                  <a:tcPr/>
                </a:tc>
                <a:tc gridSpan="2">
                  <a:txBody>
                    <a:bodyPr/>
                    <a:lstStyle/>
                    <a:p>
                      <a:pPr algn="ctr"/>
                      <a:r>
                        <a:rPr lang="en-GB" sz="1200" dirty="0">
                          <a:solidFill>
                            <a:schemeClr val="tx2"/>
                          </a:solidFill>
                        </a:rPr>
                        <a:t>Previously treated (n=166)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dirty="0"/>
                    </a:p>
                  </a:txBody>
                  <a:tcPr/>
                </a:tc>
                <a:tc gridSpan="2">
                  <a:txBody>
                    <a:bodyPr/>
                    <a:lstStyle/>
                    <a:p>
                      <a:pPr algn="ctr"/>
                      <a:r>
                        <a:rPr lang="en-GB" sz="1200" dirty="0">
                          <a:solidFill>
                            <a:schemeClr val="tx2"/>
                          </a:solidFill>
                        </a:rPr>
                        <a:t>None detected (n=613)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dirty="0"/>
                    </a:p>
                  </a:txBody>
                  <a:tcPr/>
                </a:tc>
                <a:extLst>
                  <a:ext uri="{0D108BD9-81ED-4DB2-BD59-A6C34878D82A}">
                    <a16:rowId xmlns:a16="http://schemas.microsoft.com/office/drawing/2014/main" val="10001"/>
                  </a:ext>
                </a:extLst>
              </a:tr>
              <a:tr h="266432">
                <a:tc>
                  <a:txBody>
                    <a:bodyPr/>
                    <a:lstStyle/>
                    <a:p>
                      <a:endParaRPr lang="en-GB"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2"/>
                          </a:solidFill>
                        </a:rPr>
                        <a:t>No. evaluable patients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200" dirty="0">
                          <a:solidFill>
                            <a:schemeClr val="tx2"/>
                          </a:solidFill>
                        </a:rPr>
                        <a:t>Outcome</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200" dirty="0">
                          <a:solidFill>
                            <a:schemeClr val="tx2"/>
                          </a:solidFill>
                        </a:rPr>
                        <a:t>No. evaluable patients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200" dirty="0">
                          <a:solidFill>
                            <a:schemeClr val="tx2"/>
                          </a:solidFill>
                        </a:rPr>
                        <a:t>Outcome</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200" dirty="0">
                          <a:solidFill>
                            <a:schemeClr val="tx2"/>
                          </a:solidFill>
                        </a:rPr>
                        <a:t>No. evaluable patients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200" dirty="0">
                          <a:solidFill>
                            <a:schemeClr val="tx2"/>
                          </a:solidFill>
                        </a:rPr>
                        <a:t>Outcome</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0">
                <a:tc gridSpan="2">
                  <a:txBody>
                    <a:bodyPr/>
                    <a:lstStyle/>
                    <a:p>
                      <a:r>
                        <a:rPr lang="en-GB" sz="1200" dirty="0">
                          <a:solidFill>
                            <a:schemeClr val="bg1"/>
                          </a:solidFill>
                        </a:rPr>
                        <a:t>DCR at 12 weeks, % (95% CI)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r>
                        <a:rPr lang="en-GB" sz="1200" dirty="0">
                          <a:solidFill>
                            <a:schemeClr val="bg1"/>
                          </a:solidFill>
                        </a:rPr>
                        <a:t>   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109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latin typeface="+mn-lt"/>
                        </a:rPr>
                        <a:t>56 (46–66)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62 (54–70)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4688">
                <a:tc>
                  <a:txBody>
                    <a:bodyPr/>
                    <a:lstStyle/>
                    <a:p>
                      <a:r>
                        <a:rPr lang="en-GB" sz="1200" dirty="0">
                          <a:solidFill>
                            <a:schemeClr val="bg1"/>
                          </a:solidFill>
                        </a:rPr>
                        <a:t>   Systemic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109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63 (54–72)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65 (57–72)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613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71 (68–75)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84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ORR at 12 weeks, % (95% CI)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52112">
                <a:tc>
                  <a:txBody>
                    <a:bodyPr/>
                    <a:lstStyle/>
                    <a:p>
                      <a:r>
                        <a:rPr lang="en-GB" sz="1200" dirty="0">
                          <a:solidFill>
                            <a:schemeClr val="bg1"/>
                          </a:solidFill>
                        </a:rPr>
                        <a:t>   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109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7 (3–14)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7 (4–12)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r>
                        <a:rPr lang="en-GB" sz="1200" dirty="0">
                          <a:solidFill>
                            <a:schemeClr val="bg1"/>
                          </a:solidFill>
                        </a:rPr>
                        <a:t>     Patients with target- </a:t>
                      </a:r>
                      <a:br>
                        <a:rPr lang="en-GB" sz="1200" dirty="0">
                          <a:solidFill>
                            <a:schemeClr val="bg1"/>
                          </a:solidFill>
                        </a:rPr>
                      </a:br>
                      <a:r>
                        <a:rPr lang="en-GB" sz="1200" dirty="0">
                          <a:solidFill>
                            <a:schemeClr val="bg1"/>
                          </a:solidFill>
                        </a:rPr>
                        <a:t>     lesion</a:t>
                      </a:r>
                      <a:r>
                        <a:rPr lang="en-GB" sz="1200" baseline="0" dirty="0">
                          <a:solidFill>
                            <a:schemeClr val="bg1"/>
                          </a:solidFill>
                        </a:rPr>
                        <a:t> brain metastases</a:t>
                      </a:r>
                      <a:endParaRPr lang="en-GB"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18 (5–40)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33 (13–59)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40672">
                <a:tc>
                  <a:txBody>
                    <a:bodyPr/>
                    <a:lstStyle/>
                    <a:p>
                      <a:r>
                        <a:rPr lang="en-GB" sz="1200" dirty="0">
                          <a:solidFill>
                            <a:schemeClr val="bg1"/>
                          </a:solidFill>
                        </a:rPr>
                        <a:t>   Systemic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109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53 (43–63)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46 (39–54)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613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55 (51–59)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cxnSp>
        <p:nvCxnSpPr>
          <p:cNvPr id="6" name="Straight Connector 5"/>
          <p:cNvCxnSpPr/>
          <p:nvPr/>
        </p:nvCxnSpPr>
        <p:spPr>
          <a:xfrm>
            <a:off x="2267744" y="2924944"/>
            <a:ext cx="658358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67744" y="2597659"/>
            <a:ext cx="658358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26261" y="2597659"/>
            <a:ext cx="769" cy="29092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672353" y="2597658"/>
            <a:ext cx="769" cy="29092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4514" y="5513723"/>
            <a:ext cx="846681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30896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228600"/>
            <a:ext cx="8915400" cy="939801"/>
          </a:xfrm>
        </p:spPr>
        <p:txBody>
          <a:bodyPr/>
          <a:lstStyle/>
          <a:p>
            <a:r>
              <a:rPr lang="en-GB" sz="1800" dirty="0"/>
              <a:t>3415: GAIN-(L): Efficacy, safety and biomarker analysis of RG7160 (GA201), a novel dual-acting monoclonal antibody (</a:t>
            </a:r>
            <a:r>
              <a:rPr lang="en-GB" sz="1800" dirty="0" err="1"/>
              <a:t>mAb</a:t>
            </a:r>
            <a:r>
              <a:rPr lang="en-GB" sz="1800" dirty="0"/>
              <a:t>) designed to enhance antibody-dependent cellular cytotoxicity (ADCC), in combination with 1st line </a:t>
            </a:r>
            <a:r>
              <a:rPr lang="en-GB" sz="1800" dirty="0" err="1"/>
              <a:t>cisplatin</a:t>
            </a:r>
            <a:r>
              <a:rPr lang="en-GB" sz="1800" dirty="0"/>
              <a:t> and pemetrexed in metastatic non-squamous NSCLC – </a:t>
            </a:r>
            <a:r>
              <a:rPr lang="en-GB" sz="1800" i="1" dirty="0"/>
              <a:t>Paz-Ares L et al</a:t>
            </a:r>
            <a:endParaRPr lang="en-GB" altLang="zh-CN" dirty="0"/>
          </a:p>
        </p:txBody>
      </p:sp>
      <p:sp>
        <p:nvSpPr>
          <p:cNvPr id="60419" name="Rectangle 9"/>
          <p:cNvSpPr>
            <a:spLocks noGrp="1" noChangeArrowheads="1"/>
          </p:cNvSpPr>
          <p:nvPr>
            <p:ph sz="half" idx="1"/>
          </p:nvPr>
        </p:nvSpPr>
        <p:spPr>
          <a:xfrm>
            <a:off x="228600" y="5318123"/>
            <a:ext cx="4267200" cy="1219200"/>
          </a:xfrm>
        </p:spPr>
        <p:txBody>
          <a:bodyPr/>
          <a:lstStyle/>
          <a:p>
            <a:pPr marL="0" indent="0">
              <a:buNone/>
            </a:pPr>
            <a:r>
              <a:rPr lang="en-GB" sz="1600" b="1" dirty="0"/>
              <a:t>Primary endpoint</a:t>
            </a:r>
          </a:p>
          <a:p>
            <a:r>
              <a:rPr lang="en-GB" sz="1600" dirty="0"/>
              <a:t>Investigator-reported PFS</a:t>
            </a:r>
          </a:p>
          <a:p>
            <a:endParaRPr lang="en-GB" sz="1600" dirty="0"/>
          </a:p>
        </p:txBody>
      </p:sp>
      <p:sp>
        <p:nvSpPr>
          <p:cNvPr id="23556" name="Content Placeholder 26"/>
          <p:cNvSpPr>
            <a:spLocks noGrp="1"/>
          </p:cNvSpPr>
          <p:nvPr>
            <p:ph sz="half" idx="2"/>
          </p:nvPr>
        </p:nvSpPr>
        <p:spPr>
          <a:xfrm>
            <a:off x="4648200" y="5318123"/>
            <a:ext cx="4267200" cy="1219200"/>
          </a:xfrm>
        </p:spPr>
        <p:txBody>
          <a:bodyPr/>
          <a:lstStyle/>
          <a:p>
            <a:pPr marL="0" indent="0">
              <a:buNone/>
            </a:pPr>
            <a:r>
              <a:rPr lang="en-GB" sz="1600" b="1" dirty="0"/>
              <a:t>Secondary endpoints</a:t>
            </a:r>
          </a:p>
          <a:p>
            <a:r>
              <a:rPr lang="en-GB" sz="1600" dirty="0"/>
              <a:t>OS</a:t>
            </a:r>
          </a:p>
          <a:p>
            <a:r>
              <a:rPr lang="en-GB" sz="1600" dirty="0"/>
              <a:t>Pharmacodynamics</a:t>
            </a:r>
          </a:p>
        </p:txBody>
      </p:sp>
      <p:sp>
        <p:nvSpPr>
          <p:cNvPr id="43" name="Content Placeholder 26"/>
          <p:cNvSpPr txBox="1">
            <a:spLocks/>
          </p:cNvSpPr>
          <p:nvPr/>
        </p:nvSpPr>
        <p:spPr bwMode="auto">
          <a:xfrm>
            <a:off x="3657600" y="3522801"/>
            <a:ext cx="3401786"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lgn="l">
              <a:spcBef>
                <a:spcPts val="0"/>
              </a:spcBef>
              <a:spcAft>
                <a:spcPts val="400"/>
              </a:spcAft>
              <a:buFont typeface="Arial" pitchFamily="34" charset="0"/>
              <a:buChar char="•"/>
              <a:defRPr/>
            </a:pPr>
            <a:r>
              <a:rPr lang="en-GB" sz="1400" dirty="0">
                <a:latin typeface="+mn-lt"/>
              </a:rPr>
              <a:t>Prior therapies, sex, smoking history</a:t>
            </a:r>
          </a:p>
          <a:p>
            <a:pPr marL="203200" indent="-203200" algn="l">
              <a:spcBef>
                <a:spcPts val="0"/>
              </a:spcBef>
              <a:spcAft>
                <a:spcPts val="400"/>
              </a:spcAft>
              <a:buFont typeface="Arial" pitchFamily="34" charset="0"/>
              <a:buChar char="•"/>
              <a:defRPr/>
            </a:pPr>
            <a:r>
              <a:rPr lang="en-GB" sz="1400" dirty="0">
                <a:latin typeface="+mn-lt"/>
              </a:rPr>
              <a:t>EGFR and KRAS mutation status</a:t>
            </a:r>
          </a:p>
        </p:txBody>
      </p:sp>
      <p:sp>
        <p:nvSpPr>
          <p:cNvPr id="45" name="AutoShape 9"/>
          <p:cNvSpPr>
            <a:spLocks noChangeArrowheads="1"/>
          </p:cNvSpPr>
          <p:nvPr/>
        </p:nvSpPr>
        <p:spPr bwMode="auto">
          <a:xfrm>
            <a:off x="228600" y="2586176"/>
            <a:ext cx="2319942" cy="2446106"/>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sz="1600" dirty="0">
                <a:solidFill>
                  <a:schemeClr val="tx2"/>
                </a:solidFill>
                <a:ea typeface="SimSun" pitchFamily="2" charset="-122"/>
              </a:rPr>
              <a:t>Key patient inclusion criteria</a:t>
            </a:r>
            <a:endParaRPr lang="en-GB" altLang="zh-CN" sz="1600"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sz="1600" dirty="0">
                <a:solidFill>
                  <a:schemeClr val="tx2"/>
                </a:solidFill>
                <a:ea typeface="SimSun" pitchFamily="2" charset="-122"/>
              </a:rPr>
              <a:t>Non-squamous NSCLC</a:t>
            </a:r>
            <a:endParaRPr lang="en-GB" altLang="zh-CN" sz="1600" i="1"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sz="1600" dirty="0">
                <a:solidFill>
                  <a:schemeClr val="tx2"/>
                </a:solidFill>
                <a:ea typeface="SimSun" pitchFamily="2" charset="-122"/>
              </a:rPr>
              <a:t>No previous chemotherapy</a:t>
            </a:r>
          </a:p>
          <a:p>
            <a:pPr marL="228600" indent="-228600" algn="l" defTabSz="892175" eaLnBrk="0" hangingPunct="0">
              <a:spcAft>
                <a:spcPct val="30000"/>
              </a:spcAft>
              <a:buFont typeface="Arial" pitchFamily="34" charset="0"/>
              <a:buChar char="•"/>
            </a:pPr>
            <a:r>
              <a:rPr lang="en-GB" altLang="zh-CN" sz="1600" dirty="0">
                <a:solidFill>
                  <a:schemeClr val="tx2"/>
                </a:solidFill>
                <a:ea typeface="SimSun" pitchFamily="2" charset="-122"/>
              </a:rPr>
              <a:t>ECOG PS 0/1</a:t>
            </a:r>
          </a:p>
          <a:p>
            <a:pPr marL="292100" indent="-292100" algn="l" defTabSz="892175" eaLnBrk="0" hangingPunct="0">
              <a:spcAft>
                <a:spcPct val="30000"/>
              </a:spcAft>
              <a:buFont typeface="Wingdings" pitchFamily="2" charset="2"/>
              <a:buNone/>
            </a:pPr>
            <a:r>
              <a:rPr lang="en-GB" altLang="zh-CN" sz="1600" dirty="0">
                <a:solidFill>
                  <a:schemeClr val="tx2"/>
                </a:solidFill>
                <a:ea typeface="SimSun" pitchFamily="2" charset="-122"/>
              </a:rPr>
              <a:t>(n=62)</a:t>
            </a:r>
          </a:p>
        </p:txBody>
      </p:sp>
      <p:sp>
        <p:nvSpPr>
          <p:cNvPr id="51" name="TextBox 50"/>
          <p:cNvSpPr txBox="1"/>
          <p:nvPr/>
        </p:nvSpPr>
        <p:spPr>
          <a:xfrm>
            <a:off x="228600" y="1295400"/>
            <a:ext cx="8694738" cy="1077218"/>
          </a:xfrm>
          <a:prstGeom prst="rect">
            <a:avLst/>
          </a:prstGeom>
          <a:noFill/>
        </p:spPr>
        <p:txBody>
          <a:bodyPr wrap="square" lIns="0" rtlCol="0">
            <a:spAutoFit/>
          </a:bodyPr>
          <a:lstStyle/>
          <a:p>
            <a:r>
              <a:rPr lang="en-GB" sz="1600" dirty="0"/>
              <a:t>Open-label, phase II study</a:t>
            </a:r>
          </a:p>
          <a:p>
            <a:endParaRPr lang="en-GB" sz="1600" dirty="0"/>
          </a:p>
          <a:p>
            <a:r>
              <a:rPr lang="en-GB" sz="1600" dirty="0"/>
              <a:t>Objective: To evaluate addition of GA201 to combination chemotherapy vs. chemotherapy alone in patients with non-squamous NSCLC</a:t>
            </a:r>
          </a:p>
        </p:txBody>
      </p:sp>
      <p:sp>
        <p:nvSpPr>
          <p:cNvPr id="21" name="Text Box 9"/>
          <p:cNvSpPr txBox="1">
            <a:spLocks noChangeArrowheads="1"/>
          </p:cNvSpPr>
          <p:nvPr/>
        </p:nvSpPr>
        <p:spPr bwMode="auto">
          <a:xfrm>
            <a:off x="231775" y="6290231"/>
            <a:ext cx="46335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t>Standard chemotherapy (CT) = </a:t>
            </a:r>
            <a:r>
              <a:rPr lang="en-GB" sz="1200" dirty="0" err="1"/>
              <a:t>cisplatin</a:t>
            </a:r>
            <a:r>
              <a:rPr lang="en-GB" sz="1200" dirty="0"/>
              <a:t> 75 mg/m</a:t>
            </a:r>
            <a:r>
              <a:rPr lang="en-GB" sz="1200" baseline="30000" dirty="0"/>
              <a:t>2</a:t>
            </a:r>
            <a:r>
              <a:rPr lang="en-GB" sz="1200" dirty="0"/>
              <a:t> IV + </a:t>
            </a:r>
            <a:br>
              <a:rPr lang="en-GB" sz="1200" dirty="0"/>
            </a:br>
            <a:r>
              <a:rPr lang="en-GB" sz="1200" dirty="0"/>
              <a:t>pemetrexed 500 mg/m</a:t>
            </a:r>
            <a:r>
              <a:rPr lang="en-GB" sz="1200" baseline="30000" dirty="0"/>
              <a:t>2 </a:t>
            </a:r>
            <a:r>
              <a:rPr lang="en-GB" sz="1200" dirty="0"/>
              <a:t>IV day 1, up to 6 cycles </a:t>
            </a:r>
          </a:p>
        </p:txBody>
      </p:sp>
      <p:sp>
        <p:nvSpPr>
          <p:cNvPr id="39" name="Oval 14"/>
          <p:cNvSpPr>
            <a:spLocks noChangeArrowheads="1"/>
          </p:cNvSpPr>
          <p:nvPr/>
        </p:nvSpPr>
        <p:spPr bwMode="auto">
          <a:xfrm>
            <a:off x="2771323" y="3638689"/>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40" name="AutoShape 15"/>
          <p:cNvCxnSpPr>
            <a:cxnSpLocks noChangeShapeType="1"/>
            <a:stCxn id="39" idx="0"/>
          </p:cNvCxnSpPr>
          <p:nvPr/>
        </p:nvCxnSpPr>
        <p:spPr bwMode="auto">
          <a:xfrm rot="5400000" flipH="1" flipV="1">
            <a:off x="3065975" y="3009569"/>
            <a:ext cx="626267" cy="631975"/>
          </a:xfrm>
          <a:prstGeom prst="bentConnector2">
            <a:avLst/>
          </a:prstGeom>
          <a:noFill/>
          <a:ln w="38100">
            <a:solidFill>
              <a:schemeClr val="bg1"/>
            </a:solidFill>
            <a:miter lim="800000"/>
            <a:headEnd/>
            <a:tailEnd type="triangle" w="med" len="med"/>
          </a:ln>
        </p:spPr>
      </p:cxnSp>
      <p:cxnSp>
        <p:nvCxnSpPr>
          <p:cNvPr id="41" name="AutoShape 16"/>
          <p:cNvCxnSpPr>
            <a:cxnSpLocks noChangeShapeType="1"/>
            <a:stCxn id="39" idx="4"/>
          </p:cNvCxnSpPr>
          <p:nvPr/>
        </p:nvCxnSpPr>
        <p:spPr bwMode="auto">
          <a:xfrm rot="16200000" flipH="1">
            <a:off x="3069149" y="4216860"/>
            <a:ext cx="619919" cy="631975"/>
          </a:xfrm>
          <a:prstGeom prst="bentConnector2">
            <a:avLst/>
          </a:prstGeom>
          <a:noFill/>
          <a:ln w="38100">
            <a:solidFill>
              <a:schemeClr val="bg1"/>
            </a:solidFill>
            <a:miter lim="800000"/>
            <a:headEnd/>
            <a:tailEnd type="triangle" w="med" len="med"/>
          </a:ln>
        </p:spPr>
      </p:cxnSp>
      <p:sp>
        <p:nvSpPr>
          <p:cNvPr id="42" name="AutoShape 12"/>
          <p:cNvSpPr>
            <a:spLocks noChangeArrowheads="1"/>
          </p:cNvSpPr>
          <p:nvPr/>
        </p:nvSpPr>
        <p:spPr bwMode="auto">
          <a:xfrm>
            <a:off x="8257722" y="4578489"/>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44" name="AutoShape 12"/>
          <p:cNvSpPr>
            <a:spLocks noChangeArrowheads="1"/>
          </p:cNvSpPr>
          <p:nvPr/>
        </p:nvSpPr>
        <p:spPr bwMode="auto">
          <a:xfrm>
            <a:off x="8257722" y="2748103"/>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cxnSp>
        <p:nvCxnSpPr>
          <p:cNvPr id="49" name="AutoShape 19"/>
          <p:cNvCxnSpPr>
            <a:cxnSpLocks noChangeShapeType="1"/>
            <a:endCxn id="39" idx="2"/>
          </p:cNvCxnSpPr>
          <p:nvPr/>
        </p:nvCxnSpPr>
        <p:spPr bwMode="auto">
          <a:xfrm>
            <a:off x="2514600" y="3930789"/>
            <a:ext cx="256723" cy="0"/>
          </a:xfrm>
          <a:prstGeom prst="straightConnector1">
            <a:avLst/>
          </a:prstGeom>
          <a:noFill/>
          <a:ln w="38100">
            <a:solidFill>
              <a:schemeClr val="bg1"/>
            </a:solidFill>
            <a:round/>
            <a:headEnd/>
            <a:tailEnd type="triangle" w="med" len="med"/>
          </a:ln>
        </p:spPr>
      </p:cxnSp>
      <p:cxnSp>
        <p:nvCxnSpPr>
          <p:cNvPr id="52" name="AutoShape 21"/>
          <p:cNvCxnSpPr>
            <a:cxnSpLocks noChangeShapeType="1"/>
            <a:stCxn id="54" idx="3"/>
            <a:endCxn id="28" idx="1"/>
          </p:cNvCxnSpPr>
          <p:nvPr/>
        </p:nvCxnSpPr>
        <p:spPr bwMode="auto">
          <a:xfrm>
            <a:off x="5792454" y="2993966"/>
            <a:ext cx="455946" cy="9228"/>
          </a:xfrm>
          <a:prstGeom prst="straightConnector1">
            <a:avLst/>
          </a:prstGeom>
          <a:noFill/>
          <a:ln w="38100">
            <a:solidFill>
              <a:schemeClr val="bg1"/>
            </a:solidFill>
            <a:round/>
            <a:headEnd/>
            <a:tailEnd type="triangle" w="med" len="med"/>
          </a:ln>
        </p:spPr>
      </p:cxnSp>
      <p:sp>
        <p:nvSpPr>
          <p:cNvPr id="53" name="AutoShape 12"/>
          <p:cNvSpPr>
            <a:spLocks noChangeArrowheads="1"/>
          </p:cNvSpPr>
          <p:nvPr/>
        </p:nvSpPr>
        <p:spPr bwMode="auto">
          <a:xfrm>
            <a:off x="3666974" y="4432440"/>
            <a:ext cx="2124226"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chemeClr val="tx2"/>
                </a:solidFill>
                <a:ea typeface="SimSun" pitchFamily="2" charset="-122"/>
              </a:rPr>
              <a:t>Standard CT</a:t>
            </a:r>
          </a:p>
          <a:p>
            <a:pPr algn="ctr" defTabSz="892175" eaLnBrk="0" hangingPunct="0"/>
            <a:r>
              <a:rPr lang="en-GB" altLang="zh-CN" sz="1600" dirty="0">
                <a:solidFill>
                  <a:schemeClr val="tx2"/>
                </a:solidFill>
                <a:ea typeface="SimSun" pitchFamily="2" charset="-122"/>
              </a:rPr>
              <a:t>(n=21)</a:t>
            </a:r>
          </a:p>
        </p:txBody>
      </p:sp>
      <p:sp>
        <p:nvSpPr>
          <p:cNvPr id="54" name="AutoShape 8"/>
          <p:cNvSpPr>
            <a:spLocks noChangeArrowheads="1"/>
          </p:cNvSpPr>
          <p:nvPr/>
        </p:nvSpPr>
        <p:spPr bwMode="auto">
          <a:xfrm>
            <a:off x="3666974" y="2433776"/>
            <a:ext cx="2125480" cy="112038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chemeClr val="tx2"/>
                </a:solidFill>
                <a:ea typeface="SimSun" pitchFamily="2" charset="-122"/>
              </a:rPr>
              <a:t>GA201 1400 mg IV Days 1, 8 then q2w</a:t>
            </a:r>
          </a:p>
          <a:p>
            <a:pPr algn="ctr" defTabSz="892175" eaLnBrk="0" hangingPunct="0"/>
            <a:r>
              <a:rPr lang="en-GB" altLang="zh-CN" sz="1600" dirty="0">
                <a:solidFill>
                  <a:schemeClr val="tx2"/>
                </a:solidFill>
                <a:ea typeface="SimSun" pitchFamily="2" charset="-122"/>
              </a:rPr>
              <a:t>+ standard CT (n=41)</a:t>
            </a:r>
          </a:p>
        </p:txBody>
      </p:sp>
      <p:sp>
        <p:nvSpPr>
          <p:cNvPr id="22" name="Text Box 4"/>
          <p:cNvSpPr txBox="1">
            <a:spLocks noChangeArrowheads="1"/>
          </p:cNvSpPr>
          <p:nvPr/>
        </p:nvSpPr>
        <p:spPr bwMode="auto">
          <a:xfrm>
            <a:off x="5158333" y="6474897"/>
            <a:ext cx="37650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t>Paz-Ares et al. </a:t>
            </a:r>
            <a:r>
              <a:rPr lang="it-IT" sz="1200" dirty="0"/>
              <a:t>Ann Oncol 24, 2013; (suppl; </a:t>
            </a:r>
            <a:r>
              <a:rPr lang="it-IT" sz="1200" dirty="0" err="1"/>
              <a:t>abstr</a:t>
            </a:r>
            <a:r>
              <a:rPr lang="it-IT" sz="1200" dirty="0"/>
              <a:t> 3415)</a:t>
            </a:r>
            <a:endParaRPr lang="en-GB" sz="1200" dirty="0"/>
          </a:p>
        </p:txBody>
      </p:sp>
      <p:sp>
        <p:nvSpPr>
          <p:cNvPr id="28" name="AutoShape 8"/>
          <p:cNvSpPr>
            <a:spLocks noChangeArrowheads="1"/>
          </p:cNvSpPr>
          <p:nvPr/>
        </p:nvSpPr>
        <p:spPr bwMode="auto">
          <a:xfrm>
            <a:off x="6248400" y="2443004"/>
            <a:ext cx="1524000" cy="112038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chemeClr val="tx2"/>
                </a:solidFill>
                <a:ea typeface="SimSun" pitchFamily="2" charset="-122"/>
              </a:rPr>
              <a:t>GA201 </a:t>
            </a:r>
            <a:r>
              <a:rPr lang="en-GB" altLang="zh-CN" sz="1600" dirty="0" err="1">
                <a:solidFill>
                  <a:schemeClr val="tx2"/>
                </a:solidFill>
                <a:ea typeface="SimSun" pitchFamily="2" charset="-122"/>
              </a:rPr>
              <a:t>monotherapy</a:t>
            </a:r>
            <a:endParaRPr lang="en-GB" altLang="zh-CN" sz="1600" dirty="0">
              <a:solidFill>
                <a:schemeClr val="tx2"/>
              </a:solidFill>
              <a:ea typeface="SimSun" pitchFamily="2" charset="-122"/>
            </a:endParaRPr>
          </a:p>
        </p:txBody>
      </p:sp>
      <p:cxnSp>
        <p:nvCxnSpPr>
          <p:cNvPr id="30" name="AutoShape 21"/>
          <p:cNvCxnSpPr>
            <a:cxnSpLocks noChangeShapeType="1"/>
            <a:stCxn id="28" idx="3"/>
            <a:endCxn id="44" idx="1"/>
          </p:cNvCxnSpPr>
          <p:nvPr/>
        </p:nvCxnSpPr>
        <p:spPr bwMode="auto">
          <a:xfrm>
            <a:off x="7772400" y="3003194"/>
            <a:ext cx="485322" cy="9228"/>
          </a:xfrm>
          <a:prstGeom prst="straightConnector1">
            <a:avLst/>
          </a:prstGeom>
          <a:noFill/>
          <a:ln w="38100">
            <a:solidFill>
              <a:schemeClr val="bg1"/>
            </a:solidFill>
            <a:round/>
            <a:headEnd/>
            <a:tailEnd type="triangle" w="med" len="med"/>
          </a:ln>
        </p:spPr>
      </p:cxnSp>
      <p:cxnSp>
        <p:nvCxnSpPr>
          <p:cNvPr id="32" name="AutoShape 21"/>
          <p:cNvCxnSpPr>
            <a:cxnSpLocks noChangeShapeType="1"/>
            <a:stCxn id="53" idx="3"/>
            <a:endCxn id="42" idx="1"/>
          </p:cNvCxnSpPr>
          <p:nvPr/>
        </p:nvCxnSpPr>
        <p:spPr bwMode="auto">
          <a:xfrm>
            <a:off x="5791200" y="4842808"/>
            <a:ext cx="2466522" cy="0"/>
          </a:xfrm>
          <a:prstGeom prst="straightConnector1">
            <a:avLst/>
          </a:prstGeom>
          <a:noFill/>
          <a:ln w="38100">
            <a:solidFill>
              <a:schemeClr val="bg1"/>
            </a:solidFill>
            <a:round/>
            <a:headEnd/>
            <a:tailEnd type="triangle" w="med" len="med"/>
          </a:ln>
        </p:spPr>
      </p:cxnSp>
    </p:spTree>
    <p:extLst>
      <p:ext uri="{BB962C8B-B14F-4D97-AF65-F5344CB8AC3E}">
        <p14:creationId xmlns:p14="http://schemas.microsoft.com/office/powerpoint/2010/main" val="276491099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Key results and conclusions</a:t>
            </a:r>
          </a:p>
        </p:txBody>
      </p:sp>
      <p:sp>
        <p:nvSpPr>
          <p:cNvPr id="2" name="Content Placeholder 1"/>
          <p:cNvSpPr>
            <a:spLocks noGrp="1"/>
          </p:cNvSpPr>
          <p:nvPr>
            <p:ph sz="half" idx="1"/>
          </p:nvPr>
        </p:nvSpPr>
        <p:spPr>
          <a:xfrm>
            <a:off x="228600" y="1295400"/>
            <a:ext cx="8694738" cy="1676400"/>
          </a:xfrm>
        </p:spPr>
        <p:txBody>
          <a:bodyPr/>
          <a:lstStyle/>
          <a:p>
            <a:r>
              <a:rPr lang="en-GB" sz="1600" b="1" dirty="0"/>
              <a:t>Key results</a:t>
            </a:r>
          </a:p>
          <a:p>
            <a:pPr lvl="1"/>
            <a:r>
              <a:rPr lang="en-GB" sz="1600" dirty="0"/>
              <a:t>62 patients were enrolled in the study; 41 received GA201 and CT; 21 received standard CT alone</a:t>
            </a:r>
          </a:p>
          <a:p>
            <a:pPr lvl="1"/>
            <a:r>
              <a:rPr lang="en-GB" sz="1600" dirty="0"/>
              <a:t>Median PFS was similar between treatment groups (5.4 months with GA201 and </a:t>
            </a:r>
            <a:br>
              <a:rPr lang="en-GB" sz="1600" dirty="0"/>
            </a:br>
            <a:r>
              <a:rPr lang="en-GB" sz="1600" dirty="0"/>
              <a:t>6.0 months without GA201)</a:t>
            </a:r>
          </a:p>
          <a:p>
            <a:pPr lvl="1"/>
            <a:r>
              <a:rPr lang="en-GB" sz="1600" dirty="0"/>
              <a:t>Median OS was also similar (9.0 months with GA201 and 11.1 months without GA201)</a:t>
            </a:r>
          </a:p>
          <a:p>
            <a:pPr lvl="1"/>
            <a:r>
              <a:rPr lang="en-GB" sz="1600" dirty="0"/>
              <a:t>Patients with a positive diagnosis of CD16 and CD3 showed a trend towards better response than diagnostic negative patients</a:t>
            </a:r>
          </a:p>
          <a:p>
            <a:pPr lvl="1"/>
            <a:r>
              <a:rPr lang="en-GB" sz="1600" dirty="0"/>
              <a:t>Rash occurred more frequently in the GA201 treatment arm (85% vs. 19% in standard CT arm) which led to higher levels of discontinuation due to any adverse event (24% with GA201 vs. 10% without GA201; with GA201 15% discontinued due to rash) </a:t>
            </a:r>
            <a:endParaRPr lang="en-GB" sz="1600" b="1" dirty="0"/>
          </a:p>
          <a:p>
            <a:pPr>
              <a:buFont typeface="Arial" panose="020B0604020202020204" pitchFamily="34" charset="0"/>
              <a:buChar char="•"/>
            </a:pPr>
            <a:r>
              <a:rPr lang="en-GB" sz="1600" b="1" dirty="0"/>
              <a:t>Key conclusions</a:t>
            </a:r>
          </a:p>
          <a:p>
            <a:pPr lvl="1"/>
            <a:r>
              <a:rPr lang="en-GB" sz="1600" dirty="0"/>
              <a:t>Addition of GA201 to standard CT did not improve survival</a:t>
            </a:r>
          </a:p>
          <a:p>
            <a:pPr lvl="1"/>
            <a:r>
              <a:rPr lang="en-GB" sz="1600" dirty="0"/>
              <a:t>Tolerability was poor with more patients in the GA201 group discontinuing treatment due to adverse events than the standard CT group</a:t>
            </a:r>
          </a:p>
          <a:p>
            <a:pPr lvl="1"/>
            <a:r>
              <a:rPr lang="en-GB" sz="1600" dirty="0"/>
              <a:t>The presence of CD16+CD3 cells may be associated with more favourable outcome with GA201</a:t>
            </a:r>
          </a:p>
          <a:p>
            <a:endParaRPr lang="en-GB" sz="2000" dirty="0"/>
          </a:p>
        </p:txBody>
      </p:sp>
      <p:sp>
        <p:nvSpPr>
          <p:cNvPr id="6" name="Text Box 4"/>
          <p:cNvSpPr txBox="1">
            <a:spLocks noChangeArrowheads="1"/>
          </p:cNvSpPr>
          <p:nvPr/>
        </p:nvSpPr>
        <p:spPr bwMode="auto">
          <a:xfrm>
            <a:off x="5158333" y="6474897"/>
            <a:ext cx="37650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t>Paz-Ares et al. </a:t>
            </a:r>
            <a:r>
              <a:rPr lang="it-IT" sz="1200" dirty="0"/>
              <a:t>Ann Oncol 24, 2013; (suppl; </a:t>
            </a:r>
            <a:r>
              <a:rPr lang="it-IT" sz="1200" dirty="0" err="1"/>
              <a:t>abstr</a:t>
            </a:r>
            <a:r>
              <a:rPr lang="it-IT" sz="1200" dirty="0"/>
              <a:t> 3415)</a:t>
            </a:r>
            <a:endParaRPr lang="en-GB" sz="1200" dirty="0"/>
          </a:p>
        </p:txBody>
      </p:sp>
    </p:spTree>
    <p:custDataLst>
      <p:tags r:id="rId1"/>
    </p:custDataLst>
    <p:extLst>
      <p:ext uri="{BB962C8B-B14F-4D97-AF65-F5344CB8AC3E}">
        <p14:creationId xmlns:p14="http://schemas.microsoft.com/office/powerpoint/2010/main" val="2043251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3416: Ganetespib in combination with docetaxel versus docetaxel alone in second line adenocarcinoma patients with KRAS mutations and elevated LDH levels – </a:t>
            </a:r>
            <a:r>
              <a:rPr lang="en-GB" sz="1800" i="1" dirty="0"/>
              <a:t>Fennell DA et al </a:t>
            </a:r>
          </a:p>
        </p:txBody>
      </p:sp>
      <p:sp>
        <p:nvSpPr>
          <p:cNvPr id="5125" name="Text Box 5"/>
          <p:cNvSpPr txBox="1">
            <a:spLocks noChangeArrowheads="1"/>
          </p:cNvSpPr>
          <p:nvPr/>
        </p:nvSpPr>
        <p:spPr bwMode="auto">
          <a:xfrm>
            <a:off x="231775" y="6290231"/>
            <a:ext cx="47384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t>*Patients with time since diagnosis of advanced disease of &gt;6 months</a:t>
            </a:r>
            <a:br>
              <a:rPr lang="en-GB" sz="1200" dirty="0"/>
            </a:br>
            <a:r>
              <a:rPr lang="en-GB" sz="1200" dirty="0"/>
              <a:t>LDH, lactate dehydrogenase </a:t>
            </a:r>
          </a:p>
        </p:txBody>
      </p:sp>
      <p:sp>
        <p:nvSpPr>
          <p:cNvPr id="8" name="TextBox 7"/>
          <p:cNvSpPr txBox="1"/>
          <p:nvPr/>
        </p:nvSpPr>
        <p:spPr>
          <a:xfrm>
            <a:off x="228600" y="1295400"/>
            <a:ext cx="8694738" cy="1077218"/>
          </a:xfrm>
          <a:prstGeom prst="rect">
            <a:avLst/>
          </a:prstGeom>
          <a:noFill/>
        </p:spPr>
        <p:txBody>
          <a:bodyPr wrap="square" lIns="0" rtlCol="0">
            <a:spAutoFit/>
          </a:bodyPr>
          <a:lstStyle/>
          <a:p>
            <a:r>
              <a:rPr lang="en-GB" sz="1600" dirty="0" err="1"/>
              <a:t>Ongoing</a:t>
            </a:r>
            <a:r>
              <a:rPr lang="en-GB" sz="1600" dirty="0"/>
              <a:t>, randomised, open-label study</a:t>
            </a:r>
          </a:p>
          <a:p>
            <a:endParaRPr lang="en-GB" sz="1600" dirty="0"/>
          </a:p>
          <a:p>
            <a:r>
              <a:rPr lang="en-GB" sz="1600" dirty="0"/>
              <a:t>Objective: To evaluate addition of </a:t>
            </a:r>
            <a:r>
              <a:rPr lang="en-GB" sz="1600" dirty="0" err="1"/>
              <a:t>ganetespib</a:t>
            </a:r>
            <a:r>
              <a:rPr lang="en-GB" sz="1600" dirty="0"/>
              <a:t> in combination with </a:t>
            </a:r>
            <a:r>
              <a:rPr lang="en-GB" sz="1600" dirty="0" err="1"/>
              <a:t>docetaxel</a:t>
            </a:r>
            <a:r>
              <a:rPr lang="en-GB" sz="1600" dirty="0"/>
              <a:t> in patients with advanced lung adenocarcinoma with KRAS mutations and elevated LDH</a:t>
            </a:r>
          </a:p>
        </p:txBody>
      </p:sp>
      <p:sp>
        <p:nvSpPr>
          <p:cNvPr id="9" name="Rectangle 9"/>
          <p:cNvSpPr txBox="1">
            <a:spLocks noChangeArrowheads="1"/>
          </p:cNvSpPr>
          <p:nvPr/>
        </p:nvSpPr>
        <p:spPr bwMode="auto">
          <a:xfrm>
            <a:off x="228600" y="5355941"/>
            <a:ext cx="4267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Co-primary endpoint</a:t>
            </a:r>
          </a:p>
          <a:p>
            <a:r>
              <a:rPr lang="en-GB" sz="1600" kern="0" dirty="0"/>
              <a:t>PFS in patients with elevated LDH or KRAS+ tumours</a:t>
            </a:r>
          </a:p>
        </p:txBody>
      </p:sp>
      <p:sp>
        <p:nvSpPr>
          <p:cNvPr id="10" name="Content Placeholder 26"/>
          <p:cNvSpPr txBox="1">
            <a:spLocks/>
          </p:cNvSpPr>
          <p:nvPr/>
        </p:nvSpPr>
        <p:spPr>
          <a:xfrm>
            <a:off x="4648200" y="5355940"/>
            <a:ext cx="4267200" cy="1104900"/>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OS and PFS in all </a:t>
            </a:r>
            <a:r>
              <a:rPr lang="en-GB" sz="1600" kern="0" dirty="0" err="1"/>
              <a:t>adenocarcimona</a:t>
            </a:r>
            <a:r>
              <a:rPr lang="en-GB" sz="1600" kern="0" dirty="0"/>
              <a:t> patients</a:t>
            </a:r>
          </a:p>
        </p:txBody>
      </p:sp>
      <p:sp>
        <p:nvSpPr>
          <p:cNvPr id="11" name="Oval 14"/>
          <p:cNvSpPr>
            <a:spLocks noChangeArrowheads="1"/>
          </p:cNvSpPr>
          <p:nvPr/>
        </p:nvSpPr>
        <p:spPr bwMode="auto">
          <a:xfrm>
            <a:off x="3941537" y="3643315"/>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12" name="AutoShape 15"/>
          <p:cNvCxnSpPr>
            <a:cxnSpLocks noChangeShapeType="1"/>
            <a:stCxn id="11" idx="0"/>
          </p:cNvCxnSpPr>
          <p:nvPr/>
        </p:nvCxnSpPr>
        <p:spPr bwMode="auto">
          <a:xfrm rot="5400000" flipH="1" flipV="1">
            <a:off x="4236189" y="3014195"/>
            <a:ext cx="626267" cy="631975"/>
          </a:xfrm>
          <a:prstGeom prst="bentConnector2">
            <a:avLst/>
          </a:prstGeom>
          <a:noFill/>
          <a:ln w="38100">
            <a:solidFill>
              <a:schemeClr val="bg1"/>
            </a:solidFill>
            <a:miter lim="800000"/>
            <a:headEnd/>
            <a:tailEnd type="triangle" w="med" len="med"/>
          </a:ln>
        </p:spPr>
      </p:cxnSp>
      <p:cxnSp>
        <p:nvCxnSpPr>
          <p:cNvPr id="13" name="AutoShape 16"/>
          <p:cNvCxnSpPr>
            <a:cxnSpLocks noChangeShapeType="1"/>
            <a:stCxn id="11" idx="4"/>
          </p:cNvCxnSpPr>
          <p:nvPr/>
        </p:nvCxnSpPr>
        <p:spPr bwMode="auto">
          <a:xfrm rot="16200000" flipH="1">
            <a:off x="4239363" y="4221486"/>
            <a:ext cx="619919" cy="631975"/>
          </a:xfrm>
          <a:prstGeom prst="bentConnector2">
            <a:avLst/>
          </a:prstGeom>
          <a:noFill/>
          <a:ln w="38100">
            <a:solidFill>
              <a:schemeClr val="bg1"/>
            </a:solidFill>
            <a:miter lim="800000"/>
            <a:headEnd/>
            <a:tailEnd type="triangle" w="med" len="med"/>
          </a:ln>
        </p:spPr>
      </p:cxnSp>
      <p:sp>
        <p:nvSpPr>
          <p:cNvPr id="14" name="AutoShape 12"/>
          <p:cNvSpPr>
            <a:spLocks noChangeArrowheads="1"/>
          </p:cNvSpPr>
          <p:nvPr/>
        </p:nvSpPr>
        <p:spPr bwMode="auto">
          <a:xfrm>
            <a:off x="8257722" y="4599859"/>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15" name="AutoShape 12"/>
          <p:cNvSpPr>
            <a:spLocks noChangeArrowheads="1"/>
          </p:cNvSpPr>
          <p:nvPr/>
        </p:nvSpPr>
        <p:spPr bwMode="auto">
          <a:xfrm>
            <a:off x="8257722" y="2776369"/>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16" name="Content Placeholder 26"/>
          <p:cNvSpPr txBox="1">
            <a:spLocks/>
          </p:cNvSpPr>
          <p:nvPr/>
        </p:nvSpPr>
        <p:spPr bwMode="auto">
          <a:xfrm>
            <a:off x="4855936" y="3631052"/>
            <a:ext cx="4067402"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lgn="l">
              <a:spcBef>
                <a:spcPts val="0"/>
              </a:spcBef>
              <a:spcAft>
                <a:spcPts val="400"/>
              </a:spcAft>
              <a:buFont typeface="Arial" pitchFamily="34" charset="0"/>
              <a:buChar char="•"/>
              <a:defRPr/>
            </a:pPr>
            <a:r>
              <a:rPr lang="en-GB" sz="1400" dirty="0">
                <a:latin typeface="+mn-lt"/>
              </a:rPr>
              <a:t>ECOG PS, duration of advanced disease</a:t>
            </a:r>
          </a:p>
          <a:p>
            <a:pPr marL="203200" indent="-203200" algn="l">
              <a:spcBef>
                <a:spcPts val="0"/>
              </a:spcBef>
              <a:spcAft>
                <a:spcPts val="400"/>
              </a:spcAft>
              <a:buFont typeface="Arial" pitchFamily="34" charset="0"/>
              <a:buChar char="•"/>
              <a:defRPr/>
            </a:pPr>
            <a:r>
              <a:rPr lang="en-GB" sz="1400" dirty="0">
                <a:latin typeface="+mn-lt"/>
              </a:rPr>
              <a:t>Baseline serum LDH, smoking status</a:t>
            </a:r>
          </a:p>
        </p:txBody>
      </p:sp>
      <p:cxnSp>
        <p:nvCxnSpPr>
          <p:cNvPr id="17" name="AutoShape 19"/>
          <p:cNvCxnSpPr>
            <a:cxnSpLocks noChangeShapeType="1"/>
            <a:endCxn id="11" idx="2"/>
          </p:cNvCxnSpPr>
          <p:nvPr/>
        </p:nvCxnSpPr>
        <p:spPr bwMode="auto">
          <a:xfrm>
            <a:off x="3684814" y="3935415"/>
            <a:ext cx="256723" cy="0"/>
          </a:xfrm>
          <a:prstGeom prst="straightConnector1">
            <a:avLst/>
          </a:prstGeom>
          <a:noFill/>
          <a:ln w="38100">
            <a:solidFill>
              <a:schemeClr val="bg1"/>
            </a:solidFill>
            <a:round/>
            <a:headEnd/>
            <a:tailEnd type="triangle" w="med" len="med"/>
          </a:ln>
        </p:spPr>
      </p:cxnSp>
      <p:cxnSp>
        <p:nvCxnSpPr>
          <p:cNvPr id="18" name="AutoShape 20"/>
          <p:cNvCxnSpPr>
            <a:cxnSpLocks noChangeShapeType="1"/>
            <a:stCxn id="21" idx="3"/>
            <a:endCxn id="14" idx="1"/>
          </p:cNvCxnSpPr>
          <p:nvPr/>
        </p:nvCxnSpPr>
        <p:spPr bwMode="auto">
          <a:xfrm flipV="1">
            <a:off x="7542220" y="4864178"/>
            <a:ext cx="715502" cy="3176"/>
          </a:xfrm>
          <a:prstGeom prst="straightConnector1">
            <a:avLst/>
          </a:prstGeom>
          <a:noFill/>
          <a:ln w="38100">
            <a:solidFill>
              <a:schemeClr val="bg1"/>
            </a:solidFill>
            <a:prstDash val="dash"/>
            <a:round/>
            <a:headEnd/>
            <a:tailEnd type="triangle" w="med" len="med"/>
          </a:ln>
        </p:spPr>
      </p:cxnSp>
      <p:cxnSp>
        <p:nvCxnSpPr>
          <p:cNvPr id="19" name="AutoShape 21"/>
          <p:cNvCxnSpPr>
            <a:cxnSpLocks noChangeShapeType="1"/>
            <a:stCxn id="22" idx="3"/>
            <a:endCxn id="15" idx="1"/>
          </p:cNvCxnSpPr>
          <p:nvPr/>
        </p:nvCxnSpPr>
        <p:spPr bwMode="auto">
          <a:xfrm flipV="1">
            <a:off x="7543800" y="3040688"/>
            <a:ext cx="713922" cy="1"/>
          </a:xfrm>
          <a:prstGeom prst="straightConnector1">
            <a:avLst/>
          </a:prstGeom>
          <a:noFill/>
          <a:ln w="38100">
            <a:solidFill>
              <a:schemeClr val="bg1"/>
            </a:solidFill>
            <a:round/>
            <a:headEnd/>
            <a:tailEnd type="triangle" w="med" len="med"/>
          </a:ln>
        </p:spPr>
      </p:cxnSp>
      <p:sp>
        <p:nvSpPr>
          <p:cNvPr id="20" name="AutoShape 9"/>
          <p:cNvSpPr>
            <a:spLocks noChangeArrowheads="1"/>
          </p:cNvSpPr>
          <p:nvPr/>
        </p:nvSpPr>
        <p:spPr bwMode="auto">
          <a:xfrm>
            <a:off x="228600" y="2841281"/>
            <a:ext cx="3456214" cy="2272060"/>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dirty="0">
                <a:solidFill>
                  <a:schemeClr val="tx2"/>
                </a:solidFill>
                <a:ea typeface="SimSun" pitchFamily="2" charset="-122"/>
              </a:rPr>
              <a:t>Advanced NSCLC</a:t>
            </a:r>
          </a:p>
          <a:p>
            <a:pPr marL="228600" indent="-228600" algn="l" defTabSz="892175" eaLnBrk="0" hangingPunct="0">
              <a:spcAft>
                <a:spcPct val="30000"/>
              </a:spcAft>
              <a:buFont typeface="Arial" pitchFamily="34" charset="0"/>
              <a:buChar char="•"/>
            </a:pPr>
            <a:r>
              <a:rPr lang="en-GB" altLang="zh-CN" dirty="0">
                <a:solidFill>
                  <a:schemeClr val="tx2"/>
                </a:solidFill>
                <a:ea typeface="SimSun" pitchFamily="2" charset="-122"/>
              </a:rPr>
              <a:t>Adenocarcinoma</a:t>
            </a:r>
            <a:endParaRPr lang="en-GB" altLang="zh-CN" i="1"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dirty="0">
                <a:solidFill>
                  <a:schemeClr val="tx2"/>
                </a:solidFill>
                <a:ea typeface="SimSun" pitchFamily="2" charset="-122"/>
              </a:rPr>
              <a:t>1 prior systemic therapy</a:t>
            </a:r>
          </a:p>
          <a:p>
            <a:pPr marL="228600" indent="-228600" algn="l" defTabSz="892175" eaLnBrk="0" hangingPunct="0">
              <a:spcAft>
                <a:spcPct val="30000"/>
              </a:spcAft>
              <a:buFont typeface="Arial" pitchFamily="34" charset="0"/>
              <a:buChar char="•"/>
            </a:pPr>
            <a:r>
              <a:rPr lang="en-GB" altLang="zh-CN" dirty="0">
                <a:solidFill>
                  <a:schemeClr val="tx2"/>
                </a:solidFill>
                <a:ea typeface="SimSun" pitchFamily="2" charset="-122"/>
              </a:rPr>
              <a:t>ECOG PS 0/1</a:t>
            </a:r>
          </a:p>
          <a:p>
            <a:pPr marL="292100" indent="-292100" algn="l" defTabSz="892175" eaLnBrk="0" hangingPunct="0">
              <a:spcAft>
                <a:spcPct val="30000"/>
              </a:spcAft>
              <a:buFont typeface="Wingdings" pitchFamily="2" charset="2"/>
              <a:buNone/>
            </a:pPr>
            <a:r>
              <a:rPr lang="en-GB" altLang="zh-CN" dirty="0">
                <a:solidFill>
                  <a:schemeClr val="tx2"/>
                </a:solidFill>
                <a:ea typeface="SimSun" pitchFamily="2" charset="-122"/>
              </a:rPr>
              <a:t>(n=176*)</a:t>
            </a:r>
          </a:p>
        </p:txBody>
      </p:sp>
      <p:sp>
        <p:nvSpPr>
          <p:cNvPr id="21" name="AutoShape 12"/>
          <p:cNvSpPr>
            <a:spLocks noChangeArrowheads="1"/>
          </p:cNvSpPr>
          <p:nvPr/>
        </p:nvSpPr>
        <p:spPr bwMode="auto">
          <a:xfrm>
            <a:off x="4865310" y="4453811"/>
            <a:ext cx="2676910" cy="827085"/>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err="1">
                <a:solidFill>
                  <a:schemeClr val="tx2"/>
                </a:solidFill>
                <a:ea typeface="SimSun" pitchFamily="2" charset="-122"/>
              </a:rPr>
              <a:t>Docetaxel</a:t>
            </a:r>
            <a:r>
              <a:rPr lang="en-GB" altLang="zh-CN" sz="1600" dirty="0">
                <a:solidFill>
                  <a:schemeClr val="tx2"/>
                </a:solidFill>
                <a:ea typeface="SimSun" pitchFamily="2" charset="-122"/>
              </a:rPr>
              <a:t> 75 mg/m</a:t>
            </a:r>
            <a:r>
              <a:rPr lang="en-GB" altLang="zh-CN" sz="1600" baseline="30000" dirty="0">
                <a:solidFill>
                  <a:schemeClr val="tx2"/>
                </a:solidFill>
                <a:ea typeface="SimSun" pitchFamily="2" charset="-122"/>
              </a:rPr>
              <a:t>2</a:t>
            </a:r>
            <a:r>
              <a:rPr lang="en-GB" altLang="zh-CN" sz="1600" dirty="0">
                <a:solidFill>
                  <a:schemeClr val="tx2"/>
                </a:solidFill>
                <a:ea typeface="SimSun" pitchFamily="2" charset="-122"/>
              </a:rPr>
              <a:t> </a:t>
            </a:r>
          </a:p>
          <a:p>
            <a:pPr algn="ctr" defTabSz="892175" eaLnBrk="0" hangingPunct="0"/>
            <a:r>
              <a:rPr lang="en-GB" altLang="zh-CN" sz="1600" dirty="0">
                <a:solidFill>
                  <a:schemeClr val="tx2"/>
                </a:solidFill>
                <a:ea typeface="SimSun" pitchFamily="2" charset="-122"/>
              </a:rPr>
              <a:t>Day 1, q3w</a:t>
            </a:r>
          </a:p>
          <a:p>
            <a:pPr algn="ctr" defTabSz="892175" eaLnBrk="0" hangingPunct="0"/>
            <a:r>
              <a:rPr lang="en-GB" altLang="zh-CN" sz="1600" dirty="0">
                <a:solidFill>
                  <a:schemeClr val="tx2"/>
                </a:solidFill>
                <a:ea typeface="SimSun" pitchFamily="2" charset="-122"/>
              </a:rPr>
              <a:t>(n=89*)</a:t>
            </a:r>
          </a:p>
        </p:txBody>
      </p:sp>
      <p:sp>
        <p:nvSpPr>
          <p:cNvPr id="22" name="AutoShape 8"/>
          <p:cNvSpPr>
            <a:spLocks noChangeArrowheads="1"/>
          </p:cNvSpPr>
          <p:nvPr/>
        </p:nvSpPr>
        <p:spPr bwMode="auto">
          <a:xfrm>
            <a:off x="4865310" y="2428826"/>
            <a:ext cx="2678490" cy="1223725"/>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chemeClr val="tx2"/>
                </a:solidFill>
                <a:ea typeface="SimSun" pitchFamily="2" charset="-122"/>
              </a:rPr>
              <a:t>Ganetespib 150 mg/m</a:t>
            </a:r>
            <a:r>
              <a:rPr lang="en-GB" altLang="zh-CN" sz="1600" baseline="30000" dirty="0">
                <a:solidFill>
                  <a:schemeClr val="tx2"/>
                </a:solidFill>
                <a:ea typeface="SimSun" pitchFamily="2" charset="-122"/>
              </a:rPr>
              <a:t>2</a:t>
            </a:r>
            <a:r>
              <a:rPr lang="en-GB" altLang="zh-CN" sz="1600" dirty="0">
                <a:solidFill>
                  <a:schemeClr val="tx2"/>
                </a:solidFill>
                <a:ea typeface="SimSun" pitchFamily="2" charset="-122"/>
              </a:rPr>
              <a:t> </a:t>
            </a:r>
          </a:p>
          <a:p>
            <a:pPr algn="ctr" defTabSz="892175" eaLnBrk="0" hangingPunct="0"/>
            <a:r>
              <a:rPr lang="en-GB" altLang="zh-CN" sz="1600" dirty="0">
                <a:solidFill>
                  <a:schemeClr val="tx2"/>
                </a:solidFill>
                <a:ea typeface="SimSun" pitchFamily="2" charset="-122"/>
              </a:rPr>
              <a:t>Days 1 and 15, q3w</a:t>
            </a:r>
          </a:p>
          <a:p>
            <a:pPr algn="ctr" defTabSz="892175" eaLnBrk="0" hangingPunct="0"/>
            <a:r>
              <a:rPr lang="en-GB" altLang="zh-CN" sz="1600" dirty="0">
                <a:solidFill>
                  <a:schemeClr val="tx2"/>
                </a:solidFill>
                <a:ea typeface="SimSun" pitchFamily="2" charset="-122"/>
              </a:rPr>
              <a:t>+ </a:t>
            </a:r>
            <a:r>
              <a:rPr lang="en-GB" altLang="zh-CN" sz="1600" dirty="0" err="1">
                <a:solidFill>
                  <a:schemeClr val="tx2"/>
                </a:solidFill>
                <a:ea typeface="SimSun" pitchFamily="2" charset="-122"/>
              </a:rPr>
              <a:t>docetaxel</a:t>
            </a:r>
            <a:r>
              <a:rPr lang="en-GB" altLang="zh-CN" sz="1600" dirty="0">
                <a:solidFill>
                  <a:schemeClr val="tx2"/>
                </a:solidFill>
                <a:ea typeface="SimSun" pitchFamily="2" charset="-122"/>
              </a:rPr>
              <a:t> 75 mg/m</a:t>
            </a:r>
            <a:r>
              <a:rPr lang="en-GB" altLang="zh-CN" sz="1600" baseline="30000" dirty="0">
                <a:solidFill>
                  <a:schemeClr val="tx2"/>
                </a:solidFill>
                <a:ea typeface="SimSun" pitchFamily="2" charset="-122"/>
              </a:rPr>
              <a:t>2</a:t>
            </a:r>
            <a:r>
              <a:rPr lang="en-GB" altLang="zh-CN" sz="1600" dirty="0">
                <a:solidFill>
                  <a:schemeClr val="tx2"/>
                </a:solidFill>
                <a:ea typeface="SimSun" pitchFamily="2" charset="-122"/>
              </a:rPr>
              <a:t> </a:t>
            </a:r>
          </a:p>
          <a:p>
            <a:pPr algn="ctr" defTabSz="892175" eaLnBrk="0" hangingPunct="0"/>
            <a:r>
              <a:rPr lang="en-GB" altLang="zh-CN" sz="1600" dirty="0">
                <a:solidFill>
                  <a:schemeClr val="tx2"/>
                </a:solidFill>
                <a:ea typeface="SimSun" pitchFamily="2" charset="-122"/>
              </a:rPr>
              <a:t>Day 1, q3w</a:t>
            </a:r>
          </a:p>
          <a:p>
            <a:pPr algn="ctr" defTabSz="892175" eaLnBrk="0" hangingPunct="0"/>
            <a:r>
              <a:rPr lang="en-GB" altLang="zh-CN" sz="1600" dirty="0">
                <a:solidFill>
                  <a:schemeClr val="tx2"/>
                </a:solidFill>
                <a:ea typeface="SimSun" pitchFamily="2" charset="-122"/>
              </a:rPr>
              <a:t>(n=87*)</a:t>
            </a:r>
          </a:p>
        </p:txBody>
      </p:sp>
      <p:sp>
        <p:nvSpPr>
          <p:cNvPr id="23" name="Text Box 4"/>
          <p:cNvSpPr txBox="1">
            <a:spLocks noChangeArrowheads="1"/>
          </p:cNvSpPr>
          <p:nvPr/>
        </p:nvSpPr>
        <p:spPr bwMode="auto">
          <a:xfrm>
            <a:off x="5203217" y="6474897"/>
            <a:ext cx="37201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t>Fennell et al. </a:t>
            </a:r>
            <a:r>
              <a:rPr lang="it-IT" sz="1200" dirty="0"/>
              <a:t>Ann Oncol 24, 2013; (suppl; </a:t>
            </a:r>
            <a:r>
              <a:rPr lang="it-IT" sz="1200" dirty="0" err="1">
                <a:solidFill>
                  <a:srgbClr val="363636"/>
                </a:solidFill>
              </a:rPr>
              <a:t>abstr</a:t>
            </a:r>
            <a:r>
              <a:rPr lang="it-IT" sz="1200" dirty="0">
                <a:solidFill>
                  <a:srgbClr val="363636"/>
                </a:solidFill>
              </a:rPr>
              <a:t> </a:t>
            </a:r>
            <a:r>
              <a:rPr lang="it-IT" sz="1200" dirty="0"/>
              <a:t>3416)</a:t>
            </a:r>
            <a:endParaRPr lang="en-GB" sz="1200" dirty="0"/>
          </a:p>
        </p:txBody>
      </p:sp>
    </p:spTree>
    <p:custDataLst>
      <p:tags r:id="rId1"/>
    </p:custDataLst>
    <p:extLst>
      <p:ext uri="{BB962C8B-B14F-4D97-AF65-F5344CB8AC3E}">
        <p14:creationId xmlns:p14="http://schemas.microsoft.com/office/powerpoint/2010/main" val="1547308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Interim efficacy: PFS and OS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9257062"/>
              </p:ext>
            </p:extLst>
          </p:nvPr>
        </p:nvGraphicFramePr>
        <p:xfrm>
          <a:off x="236538" y="1932276"/>
          <a:ext cx="8686800" cy="3635040"/>
        </p:xfrm>
        <a:graphic>
          <a:graphicData uri="http://schemas.openxmlformats.org/drawingml/2006/table">
            <a:tbl>
              <a:tblPr firstRow="1" bandRow="1">
                <a:tableStyleId>{69012ECD-51FC-41F1-AA8D-1B2483CD663E}</a:tableStyleId>
              </a:tblPr>
              <a:tblGrid>
                <a:gridCol w="610496">
                  <a:extLst>
                    <a:ext uri="{9D8B030D-6E8A-4147-A177-3AD203B41FA5}">
                      <a16:colId xmlns:a16="http://schemas.microsoft.com/office/drawing/2014/main" val="20000"/>
                    </a:ext>
                  </a:extLst>
                </a:gridCol>
                <a:gridCol w="1484556">
                  <a:extLst>
                    <a:ext uri="{9D8B030D-6E8A-4147-A177-3AD203B41FA5}">
                      <a16:colId xmlns:a16="http://schemas.microsoft.com/office/drawing/2014/main" val="20001"/>
                    </a:ext>
                  </a:extLst>
                </a:gridCol>
                <a:gridCol w="1562678">
                  <a:extLst>
                    <a:ext uri="{9D8B030D-6E8A-4147-A177-3AD203B41FA5}">
                      <a16:colId xmlns:a16="http://schemas.microsoft.com/office/drawing/2014/main" val="20002"/>
                    </a:ext>
                  </a:extLst>
                </a:gridCol>
                <a:gridCol w="1733196">
                  <a:extLst>
                    <a:ext uri="{9D8B030D-6E8A-4147-A177-3AD203B41FA5}">
                      <a16:colId xmlns:a16="http://schemas.microsoft.com/office/drawing/2014/main" val="20003"/>
                    </a:ext>
                  </a:extLst>
                </a:gridCol>
                <a:gridCol w="1814008">
                  <a:extLst>
                    <a:ext uri="{9D8B030D-6E8A-4147-A177-3AD203B41FA5}">
                      <a16:colId xmlns:a16="http://schemas.microsoft.com/office/drawing/2014/main" val="20004"/>
                    </a:ext>
                  </a:extLst>
                </a:gridCol>
                <a:gridCol w="1481866">
                  <a:extLst>
                    <a:ext uri="{9D8B030D-6E8A-4147-A177-3AD203B41FA5}">
                      <a16:colId xmlns:a16="http://schemas.microsoft.com/office/drawing/2014/main" val="20005"/>
                    </a:ext>
                  </a:extLst>
                </a:gridCol>
              </a:tblGrid>
              <a:tr h="0">
                <a:tc>
                  <a:txBody>
                    <a:bodyPr/>
                    <a:lstStyle/>
                    <a:p>
                      <a:endParaRPr lang="en-GB" dirty="0"/>
                    </a:p>
                  </a:txBody>
                  <a:tcPr marL="36000" marR="36000" marT="36000" marB="36000"/>
                </a:tc>
                <a:tc>
                  <a:txBody>
                    <a:bodyPr/>
                    <a:lstStyle/>
                    <a:p>
                      <a:endParaRPr lang="en-GB" sz="1400" dirty="0"/>
                    </a:p>
                  </a:txBody>
                  <a:tcPr marL="36000" marR="36000" marT="36000" marB="36000"/>
                </a:tc>
                <a:tc>
                  <a:txBody>
                    <a:bodyPr/>
                    <a:lstStyle/>
                    <a:p>
                      <a:pPr algn="ctr"/>
                      <a:r>
                        <a:rPr lang="en-GB" sz="1400" dirty="0">
                          <a:solidFill>
                            <a:schemeClr val="tx2"/>
                          </a:solidFill>
                        </a:rPr>
                        <a:t>Elevated LDH</a:t>
                      </a:r>
                      <a:br>
                        <a:rPr lang="en-GB" sz="1400" dirty="0">
                          <a:solidFill>
                            <a:schemeClr val="tx2"/>
                          </a:solidFill>
                        </a:rPr>
                      </a:br>
                      <a:r>
                        <a:rPr lang="en-GB" sz="1400" dirty="0">
                          <a:solidFill>
                            <a:schemeClr val="tx2"/>
                          </a:solidFill>
                        </a:rPr>
                        <a:t>(n=76)</a:t>
                      </a:r>
                    </a:p>
                  </a:txBody>
                  <a:tcPr marL="36000" marR="36000" marT="36000" marB="36000" anchor="b"/>
                </a:tc>
                <a:tc>
                  <a:txBody>
                    <a:bodyPr/>
                    <a:lstStyle/>
                    <a:p>
                      <a:pPr algn="ctr"/>
                      <a:r>
                        <a:rPr lang="en-GB" sz="1400" dirty="0">
                          <a:solidFill>
                            <a:schemeClr val="tx2"/>
                          </a:solidFill>
                        </a:rPr>
                        <a:t>KRAS+</a:t>
                      </a:r>
                      <a:br>
                        <a:rPr lang="en-GB" sz="1400" dirty="0">
                          <a:solidFill>
                            <a:schemeClr val="tx2"/>
                          </a:solidFill>
                        </a:rPr>
                      </a:br>
                      <a:r>
                        <a:rPr lang="en-GB" sz="1400" dirty="0">
                          <a:solidFill>
                            <a:schemeClr val="tx2"/>
                          </a:solidFill>
                        </a:rPr>
                        <a:t>(n=63)</a:t>
                      </a:r>
                    </a:p>
                  </a:txBody>
                  <a:tcPr marL="36000" marR="36000" marT="36000" marB="36000" anchor="b"/>
                </a:tc>
                <a:tc>
                  <a:txBody>
                    <a:bodyPr/>
                    <a:lstStyle/>
                    <a:p>
                      <a:pPr algn="ctr"/>
                      <a:r>
                        <a:rPr lang="en-GB" sz="1400" dirty="0" err="1">
                          <a:solidFill>
                            <a:schemeClr val="tx2"/>
                          </a:solidFill>
                        </a:rPr>
                        <a:t>Chemosensitive</a:t>
                      </a:r>
                      <a:r>
                        <a:rPr lang="en-GB" sz="1400" dirty="0">
                          <a:solidFill>
                            <a:schemeClr val="tx2"/>
                          </a:solidFill>
                        </a:rPr>
                        <a:t>*</a:t>
                      </a:r>
                      <a:br>
                        <a:rPr lang="en-GB" sz="1400" baseline="0" dirty="0">
                          <a:solidFill>
                            <a:schemeClr val="tx2"/>
                          </a:solidFill>
                        </a:rPr>
                      </a:br>
                      <a:r>
                        <a:rPr lang="en-GB" sz="1400" baseline="0" dirty="0">
                          <a:solidFill>
                            <a:schemeClr val="tx2"/>
                          </a:solidFill>
                        </a:rPr>
                        <a:t>(n=176)</a:t>
                      </a:r>
                      <a:endParaRPr lang="en-GB" sz="1400" dirty="0">
                        <a:solidFill>
                          <a:schemeClr val="tx2"/>
                        </a:solidFill>
                      </a:endParaRPr>
                    </a:p>
                  </a:txBody>
                  <a:tcPr marL="36000" marR="36000" marT="36000" marB="36000" anchor="b"/>
                </a:tc>
                <a:tc>
                  <a:txBody>
                    <a:bodyPr/>
                    <a:lstStyle/>
                    <a:p>
                      <a:pPr algn="ctr"/>
                      <a:r>
                        <a:rPr lang="en-GB" sz="1400" dirty="0">
                          <a:solidFill>
                            <a:schemeClr val="tx2"/>
                          </a:solidFill>
                        </a:rPr>
                        <a:t>ITT</a:t>
                      </a:r>
                      <a:br>
                        <a:rPr lang="en-GB" sz="1400" dirty="0">
                          <a:solidFill>
                            <a:schemeClr val="tx2"/>
                          </a:solidFill>
                        </a:rPr>
                      </a:br>
                      <a:r>
                        <a:rPr lang="en-GB" sz="1400" dirty="0">
                          <a:solidFill>
                            <a:schemeClr val="tx2"/>
                          </a:solidFill>
                        </a:rPr>
                        <a:t>(n=252)</a:t>
                      </a:r>
                    </a:p>
                  </a:txBody>
                  <a:tcPr marL="36000" marR="36000" marT="36000" marB="36000" anchor="b"/>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PFS</a:t>
                      </a:r>
                    </a:p>
                  </a:txBody>
                  <a:tcPr marL="36000" marR="36000" marT="36000" marB="36000"/>
                </a:tc>
                <a:tc>
                  <a:txBody>
                    <a:bodyPr/>
                    <a:lstStyle/>
                    <a:p>
                      <a:r>
                        <a:rPr lang="en-GB" sz="1400" dirty="0"/>
                        <a:t>Median, months</a:t>
                      </a:r>
                    </a:p>
                  </a:txBody>
                  <a:tcPr marL="36000" marR="36000" marT="36000" marB="36000"/>
                </a:tc>
                <a:tc>
                  <a:txBody>
                    <a:bodyPr/>
                    <a:lstStyle/>
                    <a:p>
                      <a:pPr algn="ctr"/>
                      <a:r>
                        <a:rPr lang="en-GB" sz="1400" dirty="0"/>
                        <a:t>3.4 vs. 1.9</a:t>
                      </a:r>
                    </a:p>
                  </a:txBody>
                  <a:tcPr marL="36000" marR="36000" marT="36000" marB="36000"/>
                </a:tc>
                <a:tc>
                  <a:txBody>
                    <a:bodyPr/>
                    <a:lstStyle/>
                    <a:p>
                      <a:pPr algn="ctr"/>
                      <a:r>
                        <a:rPr lang="en-GB" sz="1400" dirty="0"/>
                        <a:t>4.1 vs. 3.0</a:t>
                      </a:r>
                    </a:p>
                  </a:txBody>
                  <a:tcPr marL="36000" marR="36000" marT="36000" marB="36000"/>
                </a:tc>
                <a:tc>
                  <a:txBody>
                    <a:bodyPr/>
                    <a:lstStyle/>
                    <a:p>
                      <a:pPr algn="ctr"/>
                      <a:r>
                        <a:rPr lang="en-GB" sz="1400" b="1" dirty="0">
                          <a:solidFill>
                            <a:schemeClr val="accent2"/>
                          </a:solidFill>
                        </a:rPr>
                        <a:t>5.4 vs. 3.4</a:t>
                      </a:r>
                    </a:p>
                  </a:txBody>
                  <a:tcPr marL="36000" marR="36000" marT="36000" marB="36000">
                    <a:noFill/>
                  </a:tcPr>
                </a:tc>
                <a:tc>
                  <a:txBody>
                    <a:bodyPr/>
                    <a:lstStyle/>
                    <a:p>
                      <a:pPr algn="ctr"/>
                      <a:r>
                        <a:rPr lang="en-GB" sz="1400" dirty="0"/>
                        <a:t>4.5 vs. 3.2</a:t>
                      </a:r>
                    </a:p>
                  </a:txBody>
                  <a:tcPr marL="36000" marR="36000" marT="36000" marB="36000"/>
                </a:tc>
                <a:extLst>
                  <a:ext uri="{0D108BD9-81ED-4DB2-BD59-A6C34878D82A}">
                    <a16:rowId xmlns:a16="http://schemas.microsoft.com/office/drawing/2014/main" val="10001"/>
                  </a:ext>
                </a:extLst>
              </a:tr>
              <a:tr h="212420">
                <a:tc>
                  <a:txBody>
                    <a:bodyPr/>
                    <a:lstStyle/>
                    <a:p>
                      <a:endParaRPr lang="en-GB" sz="1400"/>
                    </a:p>
                  </a:txBody>
                  <a:tcPr marL="36000" marR="36000" marT="36000" marB="36000"/>
                </a:tc>
                <a:tc>
                  <a:txBody>
                    <a:bodyPr/>
                    <a:lstStyle/>
                    <a:p>
                      <a:r>
                        <a:rPr lang="en-GB" sz="1400" dirty="0"/>
                        <a:t>Events, n (%)</a:t>
                      </a:r>
                    </a:p>
                  </a:txBody>
                  <a:tcPr marL="36000" marR="36000" marT="36000" marB="36000"/>
                </a:tc>
                <a:tc>
                  <a:txBody>
                    <a:bodyPr/>
                    <a:lstStyle/>
                    <a:p>
                      <a:pPr algn="ctr"/>
                      <a:r>
                        <a:rPr lang="en-GB" sz="1400" dirty="0"/>
                        <a:t>61 (80)</a:t>
                      </a:r>
                    </a:p>
                  </a:txBody>
                  <a:tcPr marL="36000" marR="36000" marT="36000" marB="36000"/>
                </a:tc>
                <a:tc>
                  <a:txBody>
                    <a:bodyPr/>
                    <a:lstStyle/>
                    <a:p>
                      <a:pPr algn="ctr"/>
                      <a:r>
                        <a:rPr lang="en-GB" sz="1400" dirty="0"/>
                        <a:t>46</a:t>
                      </a:r>
                      <a:r>
                        <a:rPr lang="en-GB" sz="1400" baseline="0" dirty="0"/>
                        <a:t> (73)</a:t>
                      </a:r>
                      <a:endParaRPr lang="en-GB" sz="1400" dirty="0"/>
                    </a:p>
                  </a:txBody>
                  <a:tcPr marL="36000" marR="36000" marT="36000" marB="36000"/>
                </a:tc>
                <a:tc>
                  <a:txBody>
                    <a:bodyPr/>
                    <a:lstStyle/>
                    <a:p>
                      <a:pPr algn="ctr"/>
                      <a:r>
                        <a:rPr lang="en-GB" sz="1400" b="1" dirty="0">
                          <a:solidFill>
                            <a:schemeClr val="accent2"/>
                          </a:solidFill>
                        </a:rPr>
                        <a:t>122 (69)</a:t>
                      </a:r>
                    </a:p>
                  </a:txBody>
                  <a:tcPr marL="36000" marR="36000" marT="36000" marB="36000">
                    <a:noFill/>
                  </a:tcPr>
                </a:tc>
                <a:tc>
                  <a:txBody>
                    <a:bodyPr/>
                    <a:lstStyle/>
                    <a:p>
                      <a:pPr algn="ctr"/>
                      <a:r>
                        <a:rPr lang="en-GB" sz="1400" dirty="0"/>
                        <a:t>180 (71)</a:t>
                      </a:r>
                    </a:p>
                  </a:txBody>
                  <a:tcPr marL="36000" marR="36000" marT="36000" marB="36000"/>
                </a:tc>
                <a:extLst>
                  <a:ext uri="{0D108BD9-81ED-4DB2-BD59-A6C34878D82A}">
                    <a16:rowId xmlns:a16="http://schemas.microsoft.com/office/drawing/2014/main" val="10002"/>
                  </a:ext>
                </a:extLst>
              </a:tr>
              <a:tr h="257566">
                <a:tc>
                  <a:txBody>
                    <a:bodyPr/>
                    <a:lstStyle/>
                    <a:p>
                      <a:endParaRPr lang="en-GB" sz="1400"/>
                    </a:p>
                  </a:txBody>
                  <a:tcPr marL="36000" marR="36000" marT="36000" marB="36000"/>
                </a:tc>
                <a:tc>
                  <a:txBody>
                    <a:bodyPr/>
                    <a:lstStyle/>
                    <a:p>
                      <a:r>
                        <a:rPr lang="en-GB" sz="1400" dirty="0"/>
                        <a:t>Unadjusted HR (90% CI)</a:t>
                      </a:r>
                    </a:p>
                  </a:txBody>
                  <a:tcPr marL="36000" marR="36000" marT="36000" marB="36000"/>
                </a:tc>
                <a:tc>
                  <a:txBody>
                    <a:bodyPr/>
                    <a:lstStyle/>
                    <a:p>
                      <a:pPr algn="ctr"/>
                      <a:r>
                        <a:rPr lang="en-GB" sz="1400" dirty="0"/>
                        <a:t>0.88 (0.57,1.36)</a:t>
                      </a:r>
                      <a:br>
                        <a:rPr lang="en-GB" sz="1400" dirty="0"/>
                      </a:br>
                      <a:r>
                        <a:rPr lang="en-GB" sz="1400" dirty="0"/>
                        <a:t>p=0.309</a:t>
                      </a:r>
                    </a:p>
                  </a:txBody>
                  <a:tcPr marL="36000" marR="36000" marT="36000" marB="36000"/>
                </a:tc>
                <a:tc>
                  <a:txBody>
                    <a:bodyPr/>
                    <a:lstStyle/>
                    <a:p>
                      <a:pPr algn="ctr"/>
                      <a:r>
                        <a:rPr lang="en-GB" sz="1400" dirty="0"/>
                        <a:t>0.83 (0.51,</a:t>
                      </a:r>
                      <a:r>
                        <a:rPr lang="en-GB" sz="1400" baseline="0" dirty="0"/>
                        <a:t> 1.37)</a:t>
                      </a:r>
                      <a:br>
                        <a:rPr lang="en-GB" sz="1400" baseline="0" dirty="0"/>
                      </a:br>
                      <a:r>
                        <a:rPr lang="en-GB" sz="1400" baseline="0" dirty="0"/>
                        <a:t>p=0.271</a:t>
                      </a:r>
                      <a:endParaRPr lang="en-GB" sz="1400" dirty="0"/>
                    </a:p>
                  </a:txBody>
                  <a:tcPr marL="36000" marR="36000" marT="36000" marB="36000"/>
                </a:tc>
                <a:tc>
                  <a:txBody>
                    <a:bodyPr/>
                    <a:lstStyle/>
                    <a:p>
                      <a:pPr algn="ctr"/>
                      <a:r>
                        <a:rPr lang="en-GB" sz="1400" b="1" dirty="0">
                          <a:solidFill>
                            <a:schemeClr val="accent2"/>
                          </a:solidFill>
                        </a:rPr>
                        <a:t>0.61 (0.45, 0.83)</a:t>
                      </a:r>
                      <a:br>
                        <a:rPr lang="en-GB" sz="1400" b="1" dirty="0">
                          <a:solidFill>
                            <a:schemeClr val="accent2"/>
                          </a:solidFill>
                        </a:rPr>
                      </a:br>
                      <a:r>
                        <a:rPr lang="en-GB" sz="1400" b="1" dirty="0">
                          <a:solidFill>
                            <a:schemeClr val="accent2"/>
                          </a:solidFill>
                        </a:rPr>
                        <a:t>p=0.004</a:t>
                      </a:r>
                    </a:p>
                  </a:txBody>
                  <a:tcPr marL="36000" marR="36000" marT="36000" marB="36000">
                    <a:noFill/>
                  </a:tcPr>
                </a:tc>
                <a:tc>
                  <a:txBody>
                    <a:bodyPr/>
                    <a:lstStyle/>
                    <a:p>
                      <a:pPr algn="ctr"/>
                      <a:r>
                        <a:rPr lang="en-GB" sz="1400" dirty="0"/>
                        <a:t>0.84 (0.65, 1.07)</a:t>
                      </a:r>
                      <a:br>
                        <a:rPr lang="en-GB" sz="1400" dirty="0"/>
                      </a:br>
                      <a:r>
                        <a:rPr lang="en-GB" sz="1400" dirty="0"/>
                        <a:t>p=0.038</a:t>
                      </a:r>
                    </a:p>
                  </a:txBody>
                  <a:tcPr marL="36000" marR="36000" marT="36000" marB="36000"/>
                </a:tc>
                <a:extLst>
                  <a:ext uri="{0D108BD9-81ED-4DB2-BD59-A6C34878D82A}">
                    <a16:rowId xmlns:a16="http://schemas.microsoft.com/office/drawing/2014/main" val="10003"/>
                  </a:ext>
                </a:extLst>
              </a:tr>
              <a:tr h="276639">
                <a:tc>
                  <a:txBody>
                    <a:bodyPr/>
                    <a:lstStyle/>
                    <a:p>
                      <a:endParaRPr lang="en-GB" sz="1400"/>
                    </a:p>
                  </a:txBody>
                  <a:tcPr marL="36000" marR="36000" marT="36000" marB="36000"/>
                </a:tc>
                <a:tc>
                  <a:txBody>
                    <a:bodyPr/>
                    <a:lstStyle/>
                    <a:p>
                      <a:r>
                        <a:rPr lang="en-GB" sz="1400" dirty="0"/>
                        <a:t>Adjusted HR (90% CI)</a:t>
                      </a:r>
                    </a:p>
                  </a:txBody>
                  <a:tcPr marL="36000" marR="36000" marT="36000" marB="36000"/>
                </a:tc>
                <a:tc>
                  <a:txBody>
                    <a:bodyPr/>
                    <a:lstStyle/>
                    <a:p>
                      <a:pPr algn="ctr"/>
                      <a:r>
                        <a:rPr lang="en-GB" sz="1400" dirty="0"/>
                        <a:t>0.60 (0.37, 0.96)</a:t>
                      </a:r>
                      <a:br>
                        <a:rPr lang="en-GB" sz="1400" dirty="0"/>
                      </a:br>
                      <a:r>
                        <a:rPr lang="en-GB" sz="1400" dirty="0"/>
                        <a:t>p=0.038 </a:t>
                      </a:r>
                    </a:p>
                  </a:txBody>
                  <a:tcPr marL="36000" marR="36000" marT="36000" marB="36000"/>
                </a:tc>
                <a:tc>
                  <a:txBody>
                    <a:bodyPr/>
                    <a:lstStyle/>
                    <a:p>
                      <a:pPr algn="ctr"/>
                      <a:r>
                        <a:rPr lang="en-GB" sz="1400" dirty="0"/>
                        <a:t>0.96 (0.57, 1.59)</a:t>
                      </a:r>
                      <a:br>
                        <a:rPr lang="en-GB" sz="1400" dirty="0"/>
                      </a:br>
                      <a:r>
                        <a:rPr lang="en-GB" sz="1400" dirty="0"/>
                        <a:t>p=0.442</a:t>
                      </a:r>
                    </a:p>
                  </a:txBody>
                  <a:tcPr marL="36000" marR="36000" marT="36000" marB="36000"/>
                </a:tc>
                <a:tc>
                  <a:txBody>
                    <a:bodyPr/>
                    <a:lstStyle/>
                    <a:p>
                      <a:pPr algn="ctr"/>
                      <a:r>
                        <a:rPr lang="en-GB" sz="1400" b="1" dirty="0">
                          <a:solidFill>
                            <a:schemeClr val="accent2"/>
                          </a:solidFill>
                        </a:rPr>
                        <a:t>0.62</a:t>
                      </a:r>
                      <a:r>
                        <a:rPr lang="en-GB" sz="1400" b="1" baseline="0" dirty="0">
                          <a:solidFill>
                            <a:schemeClr val="accent2"/>
                          </a:solidFill>
                        </a:rPr>
                        <a:t> (0.45, 0.86)</a:t>
                      </a:r>
                      <a:br>
                        <a:rPr lang="en-GB" sz="1400" b="1" baseline="0" dirty="0">
                          <a:solidFill>
                            <a:schemeClr val="accent2"/>
                          </a:solidFill>
                        </a:rPr>
                      </a:br>
                      <a:r>
                        <a:rPr lang="en-GB" sz="1400" b="1" baseline="0" dirty="0">
                          <a:solidFill>
                            <a:schemeClr val="accent2"/>
                          </a:solidFill>
                        </a:rPr>
                        <a:t>p=0.007</a:t>
                      </a:r>
                      <a:endParaRPr lang="en-GB" sz="1400" b="1" dirty="0">
                        <a:solidFill>
                          <a:schemeClr val="accent2"/>
                        </a:solidFill>
                      </a:endParaRPr>
                    </a:p>
                  </a:txBody>
                  <a:tcPr marL="36000" marR="36000" marT="36000" marB="36000">
                    <a:noFill/>
                  </a:tcPr>
                </a:tc>
                <a:tc>
                  <a:txBody>
                    <a:bodyPr/>
                    <a:lstStyle/>
                    <a:p>
                      <a:pPr algn="ctr"/>
                      <a:r>
                        <a:rPr lang="en-GB" sz="1400" dirty="0"/>
                        <a:t>0.83 (0.64, 1.06)</a:t>
                      </a:r>
                      <a:br>
                        <a:rPr lang="en-GB" sz="1400" dirty="0"/>
                      </a:br>
                      <a:r>
                        <a:rPr lang="en-GB" sz="1400" dirty="0"/>
                        <a:t>p=0.108</a:t>
                      </a:r>
                    </a:p>
                  </a:txBody>
                  <a:tcPr marL="36000" marR="36000" marT="36000" marB="36000"/>
                </a:tc>
                <a:extLst>
                  <a:ext uri="{0D108BD9-81ED-4DB2-BD59-A6C34878D82A}">
                    <a16:rowId xmlns:a16="http://schemas.microsoft.com/office/drawing/2014/main" val="10004"/>
                  </a:ext>
                </a:extLst>
              </a:tr>
              <a:tr h="185543">
                <a:tc>
                  <a:txBody>
                    <a:bodyPr/>
                    <a:lstStyle/>
                    <a:p>
                      <a:r>
                        <a:rPr lang="en-GB" sz="1400" dirty="0"/>
                        <a:t>OS</a:t>
                      </a:r>
                    </a:p>
                  </a:txBody>
                  <a:tcPr marL="36000" marR="36000" marT="36000" marB="36000"/>
                </a:tc>
                <a:tc>
                  <a:txBody>
                    <a:bodyPr/>
                    <a:lstStyle/>
                    <a:p>
                      <a:r>
                        <a:rPr lang="en-GB" sz="1400" dirty="0"/>
                        <a:t>Median</a:t>
                      </a:r>
                    </a:p>
                  </a:txBody>
                  <a:tcPr marL="36000" marR="36000" marT="36000" marB="36000"/>
                </a:tc>
                <a:tc>
                  <a:txBody>
                    <a:bodyPr/>
                    <a:lstStyle/>
                    <a:p>
                      <a:pPr algn="ctr"/>
                      <a:r>
                        <a:rPr lang="en-GB" sz="1400" dirty="0"/>
                        <a:t>6.1 vs. 4.3</a:t>
                      </a:r>
                    </a:p>
                  </a:txBody>
                  <a:tcPr marL="36000" marR="36000" marT="36000" marB="36000"/>
                </a:tc>
                <a:tc>
                  <a:txBody>
                    <a:bodyPr/>
                    <a:lstStyle/>
                    <a:p>
                      <a:pPr algn="ctr"/>
                      <a:r>
                        <a:rPr lang="en-GB" sz="1400" dirty="0"/>
                        <a:t>9.8 vs. 6.3</a:t>
                      </a:r>
                    </a:p>
                  </a:txBody>
                  <a:tcPr marL="36000" marR="36000" marT="36000" marB="36000"/>
                </a:tc>
                <a:tc>
                  <a:txBody>
                    <a:bodyPr/>
                    <a:lstStyle/>
                    <a:p>
                      <a:pPr algn="ctr"/>
                      <a:r>
                        <a:rPr lang="en-GB" sz="1400" b="1" dirty="0">
                          <a:solidFill>
                            <a:schemeClr val="accent2"/>
                          </a:solidFill>
                        </a:rPr>
                        <a:t>10.7 vs. 6.4</a:t>
                      </a:r>
                    </a:p>
                  </a:txBody>
                  <a:tcPr marL="36000" marR="36000" marT="36000" marB="36000">
                    <a:noFill/>
                  </a:tcPr>
                </a:tc>
                <a:tc>
                  <a:txBody>
                    <a:bodyPr/>
                    <a:lstStyle/>
                    <a:p>
                      <a:pPr algn="ctr"/>
                      <a:r>
                        <a:rPr lang="en-GB" sz="1400" dirty="0"/>
                        <a:t>9.8 vs. 7.4</a:t>
                      </a:r>
                    </a:p>
                  </a:txBody>
                  <a:tcPr marL="36000" marR="36000" marT="36000" marB="36000"/>
                </a:tc>
                <a:extLst>
                  <a:ext uri="{0D108BD9-81ED-4DB2-BD59-A6C34878D82A}">
                    <a16:rowId xmlns:a16="http://schemas.microsoft.com/office/drawing/2014/main" val="10005"/>
                  </a:ext>
                </a:extLst>
              </a:tr>
              <a:tr h="0">
                <a:tc>
                  <a:txBody>
                    <a:bodyPr/>
                    <a:lstStyle/>
                    <a:p>
                      <a:endParaRPr lang="en-GB" sz="1400" dirty="0"/>
                    </a:p>
                  </a:txBody>
                  <a:tcPr marL="36000" marR="36000" marT="36000" marB="36000"/>
                </a:tc>
                <a:tc>
                  <a:txBody>
                    <a:bodyPr/>
                    <a:lstStyle/>
                    <a:p>
                      <a:r>
                        <a:rPr lang="en-GB" sz="1400" dirty="0"/>
                        <a:t>Events</a:t>
                      </a:r>
                    </a:p>
                  </a:txBody>
                  <a:tcPr marL="36000" marR="36000" marT="36000" marB="36000"/>
                </a:tc>
                <a:tc>
                  <a:txBody>
                    <a:bodyPr/>
                    <a:lstStyle/>
                    <a:p>
                      <a:pPr algn="ctr"/>
                      <a:r>
                        <a:rPr lang="en-GB" sz="1400" dirty="0"/>
                        <a:t>56 (74)</a:t>
                      </a:r>
                    </a:p>
                  </a:txBody>
                  <a:tcPr marL="36000" marR="36000" marT="36000" marB="36000"/>
                </a:tc>
                <a:tc>
                  <a:txBody>
                    <a:bodyPr/>
                    <a:lstStyle/>
                    <a:p>
                      <a:pPr algn="ctr"/>
                      <a:r>
                        <a:rPr lang="en-GB" sz="1400" dirty="0"/>
                        <a:t>35 (56)</a:t>
                      </a:r>
                    </a:p>
                  </a:txBody>
                  <a:tcPr marL="36000" marR="36000" marT="36000" marB="36000"/>
                </a:tc>
                <a:tc>
                  <a:txBody>
                    <a:bodyPr/>
                    <a:lstStyle/>
                    <a:p>
                      <a:pPr algn="ctr"/>
                      <a:r>
                        <a:rPr lang="en-GB" sz="1400" b="1" dirty="0">
                          <a:solidFill>
                            <a:schemeClr val="accent2"/>
                          </a:solidFill>
                        </a:rPr>
                        <a:t>92 (52)</a:t>
                      </a:r>
                    </a:p>
                  </a:txBody>
                  <a:tcPr marL="36000" marR="36000" marT="36000" marB="36000">
                    <a:noFill/>
                  </a:tcPr>
                </a:tc>
                <a:tc>
                  <a:txBody>
                    <a:bodyPr/>
                    <a:lstStyle/>
                    <a:p>
                      <a:pPr algn="ctr"/>
                      <a:r>
                        <a:rPr lang="en-GB" sz="1400" dirty="0"/>
                        <a:t>134 (53)</a:t>
                      </a:r>
                    </a:p>
                  </a:txBody>
                  <a:tcPr marL="36000" marR="36000" marT="36000" marB="36000"/>
                </a:tc>
                <a:extLst>
                  <a:ext uri="{0D108BD9-81ED-4DB2-BD59-A6C34878D82A}">
                    <a16:rowId xmlns:a16="http://schemas.microsoft.com/office/drawing/2014/main" val="10006"/>
                  </a:ext>
                </a:extLst>
              </a:tr>
              <a:tr h="253801">
                <a:tc>
                  <a:txBody>
                    <a:bodyPr/>
                    <a:lstStyle/>
                    <a:p>
                      <a:endParaRPr lang="en-GB" sz="1400"/>
                    </a:p>
                  </a:txBody>
                  <a:tcPr marL="36000" marR="36000" marT="36000" marB="36000"/>
                </a:tc>
                <a:tc>
                  <a:txBody>
                    <a:bodyPr/>
                    <a:lstStyle/>
                    <a:p>
                      <a:r>
                        <a:rPr lang="en-GB" sz="1400" dirty="0"/>
                        <a:t>Unadjusted HR (90% CI)</a:t>
                      </a:r>
                    </a:p>
                  </a:txBody>
                  <a:tcPr marL="36000" marR="36000" marT="36000" marB="36000"/>
                </a:tc>
                <a:tc>
                  <a:txBody>
                    <a:bodyPr/>
                    <a:lstStyle/>
                    <a:p>
                      <a:pPr algn="ctr"/>
                      <a:r>
                        <a:rPr lang="en-GB" sz="1400" dirty="0"/>
                        <a:t>0.63 (0.40, 0.99)</a:t>
                      </a:r>
                      <a:br>
                        <a:rPr lang="en-GB" sz="1400" dirty="0"/>
                      </a:br>
                      <a:r>
                        <a:rPr lang="en-GB" sz="1400" dirty="0"/>
                        <a:t>p=0.046</a:t>
                      </a:r>
                    </a:p>
                  </a:txBody>
                  <a:tcPr marL="36000" marR="36000" marT="36000" marB="36000"/>
                </a:tc>
                <a:tc>
                  <a:txBody>
                    <a:bodyPr/>
                    <a:lstStyle/>
                    <a:p>
                      <a:pPr algn="ctr"/>
                      <a:r>
                        <a:rPr lang="en-GB" sz="1400" dirty="0"/>
                        <a:t>0.85</a:t>
                      </a:r>
                      <a:r>
                        <a:rPr lang="en-GB" sz="1400" baseline="0" dirty="0"/>
                        <a:t> (0.48, 1.50)</a:t>
                      </a:r>
                      <a:br>
                        <a:rPr lang="en-GB" sz="1400" baseline="0" dirty="0"/>
                      </a:br>
                      <a:r>
                        <a:rPr lang="en-GB" sz="1400" baseline="0" dirty="0"/>
                        <a:t>p=0.313</a:t>
                      </a:r>
                      <a:endParaRPr lang="en-GB" sz="1400" dirty="0"/>
                    </a:p>
                  </a:txBody>
                  <a:tcPr marL="36000" marR="36000" marT="36000" marB="36000"/>
                </a:tc>
                <a:tc>
                  <a:txBody>
                    <a:bodyPr/>
                    <a:lstStyle/>
                    <a:p>
                      <a:pPr algn="ctr"/>
                      <a:r>
                        <a:rPr lang="en-GB" sz="1400" b="1" dirty="0">
                          <a:solidFill>
                            <a:schemeClr val="accent2"/>
                          </a:solidFill>
                        </a:rPr>
                        <a:t>0.61 (0.43, 0.87)</a:t>
                      </a:r>
                      <a:br>
                        <a:rPr lang="en-GB" sz="1400" b="1" dirty="0">
                          <a:solidFill>
                            <a:schemeClr val="accent2"/>
                          </a:solidFill>
                        </a:rPr>
                      </a:br>
                      <a:r>
                        <a:rPr lang="en-GB" sz="1400" b="1" dirty="0">
                          <a:solidFill>
                            <a:schemeClr val="accent2"/>
                          </a:solidFill>
                        </a:rPr>
                        <a:t>p=0.009</a:t>
                      </a:r>
                    </a:p>
                  </a:txBody>
                  <a:tcPr marL="36000" marR="36000" marT="36000" marB="36000">
                    <a:noFill/>
                  </a:tcPr>
                </a:tc>
                <a:tc>
                  <a:txBody>
                    <a:bodyPr/>
                    <a:lstStyle/>
                    <a:p>
                      <a:pPr algn="ctr"/>
                      <a:r>
                        <a:rPr lang="en-GB" sz="1400" dirty="0"/>
                        <a:t>0.82 (0.62, 1.09)</a:t>
                      </a:r>
                      <a:br>
                        <a:rPr lang="en-GB" sz="1400" dirty="0"/>
                      </a:br>
                      <a:r>
                        <a:rPr lang="en-GB" sz="1400" dirty="0"/>
                        <a:t>p=0.082</a:t>
                      </a:r>
                    </a:p>
                  </a:txBody>
                  <a:tcPr marL="36000" marR="36000" marT="36000" marB="36000"/>
                </a:tc>
                <a:extLst>
                  <a:ext uri="{0D108BD9-81ED-4DB2-BD59-A6C34878D82A}">
                    <a16:rowId xmlns:a16="http://schemas.microsoft.com/office/drawing/2014/main" val="10007"/>
                  </a:ext>
                </a:extLst>
              </a:tr>
              <a:tr h="0">
                <a:tc>
                  <a:txBody>
                    <a:bodyPr/>
                    <a:lstStyle/>
                    <a:p>
                      <a:endParaRPr lang="en-GB" sz="1400" dirty="0"/>
                    </a:p>
                  </a:txBody>
                  <a:tcPr marL="36000" marR="36000" marT="36000" marB="36000"/>
                </a:tc>
                <a:tc>
                  <a:txBody>
                    <a:bodyPr/>
                    <a:lstStyle/>
                    <a:p>
                      <a:r>
                        <a:rPr lang="en-GB" sz="1400" dirty="0"/>
                        <a:t>Adjusted HR (90% CI)</a:t>
                      </a:r>
                    </a:p>
                  </a:txBody>
                  <a:tcPr marL="36000" marR="36000" marT="36000" marB="36000"/>
                </a:tc>
                <a:tc>
                  <a:txBody>
                    <a:bodyPr/>
                    <a:lstStyle/>
                    <a:p>
                      <a:pPr algn="ctr"/>
                      <a:r>
                        <a:rPr lang="en-GB" sz="1400" dirty="0"/>
                        <a:t>0.45 (0.27, 0.73)</a:t>
                      </a:r>
                      <a:br>
                        <a:rPr lang="en-GB" sz="1400" dirty="0"/>
                      </a:br>
                      <a:r>
                        <a:rPr lang="en-GB" sz="1400" dirty="0"/>
                        <a:t>p=0.004</a:t>
                      </a:r>
                    </a:p>
                  </a:txBody>
                  <a:tcPr marL="36000" marR="36000" marT="36000" marB="36000"/>
                </a:tc>
                <a:tc>
                  <a:txBody>
                    <a:bodyPr/>
                    <a:lstStyle/>
                    <a:p>
                      <a:pPr algn="ctr"/>
                      <a:r>
                        <a:rPr lang="en-GB" sz="1400" dirty="0"/>
                        <a:t>0.97 (0.53, 1.77)</a:t>
                      </a:r>
                      <a:br>
                        <a:rPr lang="en-GB" sz="1400" dirty="0"/>
                      </a:br>
                      <a:r>
                        <a:rPr lang="en-GB" sz="1400" dirty="0"/>
                        <a:t>p=0.461</a:t>
                      </a:r>
                    </a:p>
                  </a:txBody>
                  <a:tcPr marL="36000" marR="36000" marT="36000" marB="36000"/>
                </a:tc>
                <a:tc>
                  <a:txBody>
                    <a:bodyPr/>
                    <a:lstStyle/>
                    <a:p>
                      <a:pPr algn="ctr"/>
                      <a:r>
                        <a:rPr lang="en-GB" sz="1400" b="1" dirty="0">
                          <a:solidFill>
                            <a:schemeClr val="accent2"/>
                          </a:solidFill>
                        </a:rPr>
                        <a:t>0.55 (0.38, 0.79)</a:t>
                      </a:r>
                    </a:p>
                    <a:p>
                      <a:pPr algn="ctr"/>
                      <a:r>
                        <a:rPr lang="en-GB" sz="1400" b="1" dirty="0">
                          <a:solidFill>
                            <a:schemeClr val="accent2"/>
                          </a:solidFill>
                        </a:rPr>
                        <a:t>p=0.004</a:t>
                      </a:r>
                    </a:p>
                  </a:txBody>
                  <a:tcPr marL="36000" marR="36000" marT="36000" marB="36000">
                    <a:noFill/>
                  </a:tcPr>
                </a:tc>
                <a:tc>
                  <a:txBody>
                    <a:bodyPr/>
                    <a:lstStyle/>
                    <a:p>
                      <a:pPr algn="ctr"/>
                      <a:r>
                        <a:rPr lang="en-GB" sz="1400" dirty="0"/>
                        <a:t>0.73 (0.55, 0.98)</a:t>
                      </a:r>
                      <a:br>
                        <a:rPr lang="en-GB" sz="1400" dirty="0"/>
                      </a:br>
                      <a:r>
                        <a:rPr lang="en-GB" sz="1400" dirty="0"/>
                        <a:t>p=0.041</a:t>
                      </a:r>
                    </a:p>
                  </a:txBody>
                  <a:tcPr marL="36000" marR="36000" marT="36000" marB="36000"/>
                </a:tc>
                <a:extLst>
                  <a:ext uri="{0D108BD9-81ED-4DB2-BD59-A6C34878D82A}">
                    <a16:rowId xmlns:a16="http://schemas.microsoft.com/office/drawing/2014/main" val="10008"/>
                  </a:ext>
                </a:extLst>
              </a:tr>
            </a:tbl>
          </a:graphicData>
        </a:graphic>
      </p:graphicFrame>
      <p:sp>
        <p:nvSpPr>
          <p:cNvPr id="5" name="Text Box 4"/>
          <p:cNvSpPr txBox="1">
            <a:spLocks noChangeArrowheads="1"/>
          </p:cNvSpPr>
          <p:nvPr/>
        </p:nvSpPr>
        <p:spPr bwMode="auto">
          <a:xfrm>
            <a:off x="5203217" y="6474897"/>
            <a:ext cx="37201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Fennell et al. </a:t>
            </a:r>
            <a:r>
              <a:rPr lang="it-IT" sz="1200" dirty="0">
                <a:solidFill>
                  <a:srgbClr val="363636"/>
                </a:solidFill>
              </a:rPr>
              <a:t>Ann Oncol 24, 2013; (suppl; </a:t>
            </a:r>
            <a:r>
              <a:rPr lang="it-IT" sz="1200" dirty="0" err="1">
                <a:solidFill>
                  <a:srgbClr val="363636"/>
                </a:solidFill>
              </a:rPr>
              <a:t>abstr</a:t>
            </a:r>
            <a:r>
              <a:rPr lang="it-IT" sz="1200" dirty="0">
                <a:solidFill>
                  <a:srgbClr val="363636"/>
                </a:solidFill>
              </a:rPr>
              <a:t> 3416)</a:t>
            </a:r>
            <a:endParaRPr lang="en-GB" sz="1200" dirty="0">
              <a:solidFill>
                <a:srgbClr val="363636"/>
              </a:solidFill>
            </a:endParaRPr>
          </a:p>
        </p:txBody>
      </p:sp>
      <p:sp>
        <p:nvSpPr>
          <p:cNvPr id="7" name="Content Placeholder 1"/>
          <p:cNvSpPr txBox="1">
            <a:spLocks/>
          </p:cNvSpPr>
          <p:nvPr/>
        </p:nvSpPr>
        <p:spPr bwMode="auto">
          <a:xfrm>
            <a:off x="228600" y="1295400"/>
            <a:ext cx="8694738" cy="63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0"/>
              </a:spcAft>
              <a:buFont typeface="Arial" panose="020B0604020202020204" pitchFamily="34" charset="0"/>
              <a:buChar char="•"/>
            </a:pPr>
            <a:r>
              <a:rPr lang="en-GB" sz="1400" b="1" dirty="0"/>
              <a:t>Key results</a:t>
            </a:r>
          </a:p>
          <a:p>
            <a:pPr lvl="1">
              <a:spcAft>
                <a:spcPts val="0"/>
              </a:spcAft>
            </a:pPr>
            <a:r>
              <a:rPr lang="en-GB" sz="1400" dirty="0"/>
              <a:t>PFS and OS were longer with the addition of ganetespib compared with docetaxel alone (table)</a:t>
            </a:r>
          </a:p>
        </p:txBody>
      </p:sp>
      <p:sp>
        <p:nvSpPr>
          <p:cNvPr id="8" name="Text Box 4"/>
          <p:cNvSpPr txBox="1">
            <a:spLocks noChangeArrowheads="1"/>
          </p:cNvSpPr>
          <p:nvPr/>
        </p:nvSpPr>
        <p:spPr bwMode="auto">
          <a:xfrm>
            <a:off x="5688229" y="5612046"/>
            <a:ext cx="17472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ctr"/>
            <a:r>
              <a:rPr lang="en-GB" sz="1200" b="1" dirty="0">
                <a:solidFill>
                  <a:schemeClr val="accent2"/>
                </a:solidFill>
              </a:rPr>
              <a:t>Population selected for </a:t>
            </a:r>
            <a:br>
              <a:rPr lang="en-GB" sz="1200" b="1" dirty="0">
                <a:solidFill>
                  <a:schemeClr val="accent2"/>
                </a:solidFill>
              </a:rPr>
            </a:br>
            <a:r>
              <a:rPr lang="en-GB" sz="1200" b="1" dirty="0">
                <a:solidFill>
                  <a:schemeClr val="accent2"/>
                </a:solidFill>
              </a:rPr>
              <a:t>Phase III (GALAXY-2)</a:t>
            </a:r>
          </a:p>
        </p:txBody>
      </p:sp>
      <p:sp>
        <p:nvSpPr>
          <p:cNvPr id="9" name="Text Box 4"/>
          <p:cNvSpPr txBox="1">
            <a:spLocks noChangeArrowheads="1"/>
          </p:cNvSpPr>
          <p:nvPr/>
        </p:nvSpPr>
        <p:spPr bwMode="auto">
          <a:xfrm>
            <a:off x="228600" y="5736233"/>
            <a:ext cx="497136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t>*Patients with time since diagnosis of advanced disease of &gt;6 months.</a:t>
            </a:r>
            <a:br>
              <a:rPr lang="en-GB" sz="1200" dirty="0">
                <a:solidFill>
                  <a:srgbClr val="363636"/>
                </a:solidFill>
              </a:rPr>
            </a:br>
            <a:r>
              <a:rPr lang="en-GB" sz="1200" dirty="0">
                <a:solidFill>
                  <a:srgbClr val="363636"/>
                </a:solidFill>
              </a:rPr>
              <a:t>All p-values 1-sided. Median follow-up of 10.2 months for ITT population. </a:t>
            </a:r>
            <a:br>
              <a:rPr lang="en-GB" sz="1200" dirty="0">
                <a:solidFill>
                  <a:srgbClr val="363636"/>
                </a:solidFill>
              </a:rPr>
            </a:br>
            <a:r>
              <a:rPr lang="en-GB" sz="1200" dirty="0">
                <a:solidFill>
                  <a:srgbClr val="363636"/>
                </a:solidFill>
              </a:rPr>
              <a:t>HR adjusted for gender, smoking status, LDH, ECOG PS, interval since </a:t>
            </a:r>
            <a:br>
              <a:rPr lang="en-GB" sz="1200" dirty="0">
                <a:solidFill>
                  <a:srgbClr val="363636"/>
                </a:solidFill>
              </a:rPr>
            </a:br>
            <a:r>
              <a:rPr lang="en-GB" sz="1200" dirty="0">
                <a:solidFill>
                  <a:srgbClr val="363636"/>
                </a:solidFill>
              </a:rPr>
              <a:t>advanced disease diagnosis, age, total baseline target lesion size </a:t>
            </a:r>
            <a:br>
              <a:rPr lang="en-GB" sz="1200" dirty="0">
                <a:solidFill>
                  <a:srgbClr val="363636"/>
                </a:solidFill>
              </a:rPr>
            </a:br>
            <a:r>
              <a:rPr lang="en-GB" sz="1200" dirty="0">
                <a:solidFill>
                  <a:srgbClr val="363636"/>
                </a:solidFill>
              </a:rPr>
              <a:t>and geographic region</a:t>
            </a:r>
          </a:p>
        </p:txBody>
      </p:sp>
    </p:spTree>
    <p:extLst>
      <p:ext uri="{BB962C8B-B14F-4D97-AF65-F5344CB8AC3E}">
        <p14:creationId xmlns:p14="http://schemas.microsoft.com/office/powerpoint/2010/main" val="4050551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Interim efficacy: OS in patients with time since diagnosis of advanced disease of &gt;6 months</a:t>
            </a:r>
          </a:p>
        </p:txBody>
      </p:sp>
      <p:sp>
        <p:nvSpPr>
          <p:cNvPr id="8" name="Text Box 4"/>
          <p:cNvSpPr txBox="1">
            <a:spLocks noChangeArrowheads="1"/>
          </p:cNvSpPr>
          <p:nvPr/>
        </p:nvSpPr>
        <p:spPr bwMode="auto">
          <a:xfrm>
            <a:off x="5203217" y="6474897"/>
            <a:ext cx="37201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Fennell et al. </a:t>
            </a:r>
            <a:r>
              <a:rPr lang="it-IT" sz="1200" dirty="0">
                <a:solidFill>
                  <a:srgbClr val="363636"/>
                </a:solidFill>
              </a:rPr>
              <a:t>Ann Oncol 24, 2013; (suppl; </a:t>
            </a:r>
            <a:r>
              <a:rPr lang="it-IT" sz="1200" dirty="0" err="1">
                <a:solidFill>
                  <a:srgbClr val="363636"/>
                </a:solidFill>
              </a:rPr>
              <a:t>abstr</a:t>
            </a:r>
            <a:r>
              <a:rPr lang="it-IT" sz="1200" dirty="0">
                <a:solidFill>
                  <a:srgbClr val="363636"/>
                </a:solidFill>
              </a:rPr>
              <a:t> 3416)</a:t>
            </a:r>
            <a:endParaRPr lang="en-GB" sz="1200" dirty="0">
              <a:solidFill>
                <a:srgbClr val="363636"/>
              </a:solidFill>
            </a:endParaRPr>
          </a:p>
        </p:txBody>
      </p:sp>
      <p:sp>
        <p:nvSpPr>
          <p:cNvPr id="5" name="Freeform 2"/>
          <p:cNvSpPr>
            <a:spLocks/>
          </p:cNvSpPr>
          <p:nvPr/>
        </p:nvSpPr>
        <p:spPr bwMode="auto">
          <a:xfrm>
            <a:off x="2412803" y="2328326"/>
            <a:ext cx="4353160" cy="2787333"/>
          </a:xfrm>
          <a:custGeom>
            <a:avLst/>
            <a:gdLst>
              <a:gd name="T0" fmla="*/ 0 w 531"/>
              <a:gd name="T1" fmla="*/ 0 h 340"/>
              <a:gd name="T2" fmla="*/ 0 w 531"/>
              <a:gd name="T3" fmla="*/ 340 h 340"/>
              <a:gd name="T4" fmla="*/ 531 w 531"/>
              <a:gd name="T5" fmla="*/ 340 h 340"/>
            </a:gdLst>
            <a:ahLst/>
            <a:cxnLst>
              <a:cxn ang="0">
                <a:pos x="T0" y="T1"/>
              </a:cxn>
              <a:cxn ang="0">
                <a:pos x="T2" y="T3"/>
              </a:cxn>
              <a:cxn ang="0">
                <a:pos x="T4" y="T5"/>
              </a:cxn>
            </a:cxnLst>
            <a:rect l="0" t="0" r="r" b="b"/>
            <a:pathLst>
              <a:path w="531" h="340">
                <a:moveTo>
                  <a:pt x="0" y="0"/>
                </a:moveTo>
                <a:lnTo>
                  <a:pt x="0" y="340"/>
                </a:lnTo>
                <a:lnTo>
                  <a:pt x="531" y="340"/>
                </a:lnTo>
              </a:path>
            </a:pathLst>
          </a:custGeom>
          <a:noFill/>
          <a:ln w="2540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Line 3"/>
          <p:cNvSpPr>
            <a:spLocks noChangeShapeType="1"/>
          </p:cNvSpPr>
          <p:nvPr/>
        </p:nvSpPr>
        <p:spPr bwMode="auto">
          <a:xfrm flipH="1">
            <a:off x="2339021" y="2820209"/>
            <a:ext cx="8198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4"/>
          <p:cNvSpPr>
            <a:spLocks noChangeShapeType="1"/>
          </p:cNvSpPr>
          <p:nvPr/>
        </p:nvSpPr>
        <p:spPr bwMode="auto">
          <a:xfrm flipH="1">
            <a:off x="2339021" y="2328326"/>
            <a:ext cx="8198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5"/>
          <p:cNvSpPr>
            <a:spLocks noChangeShapeType="1"/>
          </p:cNvSpPr>
          <p:nvPr/>
        </p:nvSpPr>
        <p:spPr bwMode="auto">
          <a:xfrm flipH="1">
            <a:off x="2339021" y="3287497"/>
            <a:ext cx="8198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6"/>
          <p:cNvSpPr>
            <a:spLocks noChangeShapeType="1"/>
          </p:cNvSpPr>
          <p:nvPr/>
        </p:nvSpPr>
        <p:spPr bwMode="auto">
          <a:xfrm flipH="1">
            <a:off x="2339021" y="3771181"/>
            <a:ext cx="8198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7"/>
          <p:cNvSpPr>
            <a:spLocks noChangeShapeType="1"/>
          </p:cNvSpPr>
          <p:nvPr/>
        </p:nvSpPr>
        <p:spPr bwMode="auto">
          <a:xfrm flipH="1">
            <a:off x="2339021" y="4263063"/>
            <a:ext cx="8198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8"/>
          <p:cNvSpPr>
            <a:spLocks noChangeShapeType="1"/>
          </p:cNvSpPr>
          <p:nvPr/>
        </p:nvSpPr>
        <p:spPr bwMode="auto">
          <a:xfrm flipH="1">
            <a:off x="2339021" y="4746748"/>
            <a:ext cx="8198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9"/>
          <p:cNvSpPr>
            <a:spLocks noChangeShapeType="1"/>
          </p:cNvSpPr>
          <p:nvPr/>
        </p:nvSpPr>
        <p:spPr bwMode="auto">
          <a:xfrm>
            <a:off x="2634151" y="5123858"/>
            <a:ext cx="0" cy="8198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0"/>
          <p:cNvSpPr>
            <a:spLocks noChangeShapeType="1"/>
          </p:cNvSpPr>
          <p:nvPr/>
        </p:nvSpPr>
        <p:spPr bwMode="auto">
          <a:xfrm>
            <a:off x="3675302" y="5123858"/>
            <a:ext cx="0" cy="65584"/>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1"/>
          <p:cNvSpPr>
            <a:spLocks noChangeShapeType="1"/>
          </p:cNvSpPr>
          <p:nvPr/>
        </p:nvSpPr>
        <p:spPr bwMode="auto">
          <a:xfrm>
            <a:off x="4691859" y="5123858"/>
            <a:ext cx="0" cy="65584"/>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2"/>
          <p:cNvSpPr>
            <a:spLocks noChangeShapeType="1"/>
          </p:cNvSpPr>
          <p:nvPr/>
        </p:nvSpPr>
        <p:spPr bwMode="auto">
          <a:xfrm>
            <a:off x="5716614" y="5123858"/>
            <a:ext cx="0" cy="65584"/>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
          <p:cNvSpPr>
            <a:spLocks noChangeShapeType="1"/>
          </p:cNvSpPr>
          <p:nvPr/>
        </p:nvSpPr>
        <p:spPr bwMode="auto">
          <a:xfrm>
            <a:off x="6700379" y="5123858"/>
            <a:ext cx="0" cy="65584"/>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p:nvSpPr>
        <p:spPr bwMode="auto">
          <a:xfrm>
            <a:off x="2625953" y="2336524"/>
            <a:ext cx="3738307" cy="2016718"/>
          </a:xfrm>
          <a:custGeom>
            <a:avLst/>
            <a:gdLst>
              <a:gd name="T0" fmla="*/ 382 w 456"/>
              <a:gd name="T1" fmla="*/ 246 h 246"/>
              <a:gd name="T2" fmla="*/ 377 w 456"/>
              <a:gd name="T3" fmla="*/ 229 h 246"/>
              <a:gd name="T4" fmla="*/ 359 w 456"/>
              <a:gd name="T5" fmla="*/ 214 h 246"/>
              <a:gd name="T6" fmla="*/ 330 w 456"/>
              <a:gd name="T7" fmla="*/ 198 h 246"/>
              <a:gd name="T8" fmla="*/ 325 w 456"/>
              <a:gd name="T9" fmla="*/ 187 h 246"/>
              <a:gd name="T10" fmla="*/ 311 w 456"/>
              <a:gd name="T11" fmla="*/ 175 h 246"/>
              <a:gd name="T12" fmla="*/ 302 w 456"/>
              <a:gd name="T13" fmla="*/ 164 h 246"/>
              <a:gd name="T14" fmla="*/ 271 w 456"/>
              <a:gd name="T15" fmla="*/ 156 h 246"/>
              <a:gd name="T16" fmla="*/ 262 w 456"/>
              <a:gd name="T17" fmla="*/ 149 h 246"/>
              <a:gd name="T18" fmla="*/ 256 w 456"/>
              <a:gd name="T19" fmla="*/ 142 h 246"/>
              <a:gd name="T20" fmla="*/ 247 w 456"/>
              <a:gd name="T21" fmla="*/ 134 h 246"/>
              <a:gd name="T22" fmla="*/ 242 w 456"/>
              <a:gd name="T23" fmla="*/ 128 h 246"/>
              <a:gd name="T24" fmla="*/ 210 w 456"/>
              <a:gd name="T25" fmla="*/ 121 h 246"/>
              <a:gd name="T26" fmla="*/ 206 w 456"/>
              <a:gd name="T27" fmla="*/ 117 h 246"/>
              <a:gd name="T28" fmla="*/ 197 w 456"/>
              <a:gd name="T29" fmla="*/ 110 h 246"/>
              <a:gd name="T30" fmla="*/ 193 w 456"/>
              <a:gd name="T31" fmla="*/ 100 h 246"/>
              <a:gd name="T32" fmla="*/ 187 w 456"/>
              <a:gd name="T33" fmla="*/ 89 h 246"/>
              <a:gd name="T34" fmla="*/ 184 w 456"/>
              <a:gd name="T35" fmla="*/ 80 h 246"/>
              <a:gd name="T36" fmla="*/ 181 w 456"/>
              <a:gd name="T37" fmla="*/ 74 h 246"/>
              <a:gd name="T38" fmla="*/ 175 w 456"/>
              <a:gd name="T39" fmla="*/ 64 h 246"/>
              <a:gd name="T40" fmla="*/ 150 w 456"/>
              <a:gd name="T41" fmla="*/ 60 h 246"/>
              <a:gd name="T42" fmla="*/ 138 w 456"/>
              <a:gd name="T43" fmla="*/ 56 h 246"/>
              <a:gd name="T44" fmla="*/ 130 w 456"/>
              <a:gd name="T45" fmla="*/ 49 h 246"/>
              <a:gd name="T46" fmla="*/ 125 w 456"/>
              <a:gd name="T47" fmla="*/ 44 h 246"/>
              <a:gd name="T48" fmla="*/ 117 w 456"/>
              <a:gd name="T49" fmla="*/ 41 h 246"/>
              <a:gd name="T50" fmla="*/ 111 w 456"/>
              <a:gd name="T51" fmla="*/ 37 h 246"/>
              <a:gd name="T52" fmla="*/ 106 w 456"/>
              <a:gd name="T53" fmla="*/ 34 h 246"/>
              <a:gd name="T54" fmla="*/ 99 w 456"/>
              <a:gd name="T55" fmla="*/ 31 h 246"/>
              <a:gd name="T56" fmla="*/ 96 w 456"/>
              <a:gd name="T57" fmla="*/ 28 h 246"/>
              <a:gd name="T58" fmla="*/ 89 w 456"/>
              <a:gd name="T59" fmla="*/ 26 h 246"/>
              <a:gd name="T60" fmla="*/ 76 w 456"/>
              <a:gd name="T61" fmla="*/ 21 h 246"/>
              <a:gd name="T62" fmla="*/ 70 w 456"/>
              <a:gd name="T63" fmla="*/ 18 h 246"/>
              <a:gd name="T64" fmla="*/ 57 w 456"/>
              <a:gd name="T65" fmla="*/ 14 h 246"/>
              <a:gd name="T66" fmla="*/ 50 w 456"/>
              <a:gd name="T67" fmla="*/ 10 h 246"/>
              <a:gd name="T68" fmla="*/ 39 w 456"/>
              <a:gd name="T69" fmla="*/ 7 h 246"/>
              <a:gd name="T70" fmla="*/ 21 w 456"/>
              <a:gd name="T71" fmla="*/ 4 h 246"/>
              <a:gd name="T72" fmla="*/ 0 w 456"/>
              <a:gd name="T7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6" h="246">
                <a:moveTo>
                  <a:pt x="456" y="246"/>
                </a:moveTo>
                <a:lnTo>
                  <a:pt x="382" y="246"/>
                </a:lnTo>
                <a:lnTo>
                  <a:pt x="382" y="229"/>
                </a:lnTo>
                <a:lnTo>
                  <a:pt x="377" y="229"/>
                </a:lnTo>
                <a:lnTo>
                  <a:pt x="377" y="214"/>
                </a:lnTo>
                <a:lnTo>
                  <a:pt x="359" y="214"/>
                </a:lnTo>
                <a:lnTo>
                  <a:pt x="359" y="198"/>
                </a:lnTo>
                <a:lnTo>
                  <a:pt x="330" y="198"/>
                </a:lnTo>
                <a:lnTo>
                  <a:pt x="330" y="187"/>
                </a:lnTo>
                <a:lnTo>
                  <a:pt x="325" y="187"/>
                </a:lnTo>
                <a:lnTo>
                  <a:pt x="325" y="175"/>
                </a:lnTo>
                <a:lnTo>
                  <a:pt x="311" y="175"/>
                </a:lnTo>
                <a:lnTo>
                  <a:pt x="311" y="164"/>
                </a:lnTo>
                <a:lnTo>
                  <a:pt x="302" y="164"/>
                </a:lnTo>
                <a:lnTo>
                  <a:pt x="302" y="156"/>
                </a:lnTo>
                <a:lnTo>
                  <a:pt x="271" y="156"/>
                </a:lnTo>
                <a:lnTo>
                  <a:pt x="271" y="149"/>
                </a:lnTo>
                <a:lnTo>
                  <a:pt x="262" y="149"/>
                </a:lnTo>
                <a:lnTo>
                  <a:pt x="262" y="142"/>
                </a:lnTo>
                <a:lnTo>
                  <a:pt x="256" y="142"/>
                </a:lnTo>
                <a:lnTo>
                  <a:pt x="256" y="134"/>
                </a:lnTo>
                <a:lnTo>
                  <a:pt x="247" y="134"/>
                </a:lnTo>
                <a:lnTo>
                  <a:pt x="247" y="128"/>
                </a:lnTo>
                <a:lnTo>
                  <a:pt x="242" y="128"/>
                </a:lnTo>
                <a:lnTo>
                  <a:pt x="242" y="121"/>
                </a:lnTo>
                <a:lnTo>
                  <a:pt x="210" y="121"/>
                </a:lnTo>
                <a:lnTo>
                  <a:pt x="210" y="117"/>
                </a:lnTo>
                <a:lnTo>
                  <a:pt x="206" y="117"/>
                </a:lnTo>
                <a:lnTo>
                  <a:pt x="206" y="110"/>
                </a:lnTo>
                <a:lnTo>
                  <a:pt x="197" y="110"/>
                </a:lnTo>
                <a:lnTo>
                  <a:pt x="197" y="100"/>
                </a:lnTo>
                <a:lnTo>
                  <a:pt x="193" y="100"/>
                </a:lnTo>
                <a:lnTo>
                  <a:pt x="193" y="89"/>
                </a:lnTo>
                <a:lnTo>
                  <a:pt x="187" y="89"/>
                </a:lnTo>
                <a:lnTo>
                  <a:pt x="187" y="80"/>
                </a:lnTo>
                <a:lnTo>
                  <a:pt x="184" y="80"/>
                </a:lnTo>
                <a:lnTo>
                  <a:pt x="184" y="74"/>
                </a:lnTo>
                <a:lnTo>
                  <a:pt x="181" y="74"/>
                </a:lnTo>
                <a:lnTo>
                  <a:pt x="181" y="64"/>
                </a:lnTo>
                <a:lnTo>
                  <a:pt x="175" y="64"/>
                </a:lnTo>
                <a:lnTo>
                  <a:pt x="175" y="60"/>
                </a:lnTo>
                <a:lnTo>
                  <a:pt x="150" y="60"/>
                </a:lnTo>
                <a:lnTo>
                  <a:pt x="150" y="56"/>
                </a:lnTo>
                <a:lnTo>
                  <a:pt x="138" y="56"/>
                </a:lnTo>
                <a:lnTo>
                  <a:pt x="138" y="49"/>
                </a:lnTo>
                <a:lnTo>
                  <a:pt x="130" y="49"/>
                </a:lnTo>
                <a:lnTo>
                  <a:pt x="130" y="44"/>
                </a:lnTo>
                <a:lnTo>
                  <a:pt x="125" y="44"/>
                </a:lnTo>
                <a:lnTo>
                  <a:pt x="125" y="41"/>
                </a:lnTo>
                <a:lnTo>
                  <a:pt x="117" y="41"/>
                </a:lnTo>
                <a:lnTo>
                  <a:pt x="117" y="37"/>
                </a:lnTo>
                <a:lnTo>
                  <a:pt x="111" y="37"/>
                </a:lnTo>
                <a:lnTo>
                  <a:pt x="111" y="34"/>
                </a:lnTo>
                <a:lnTo>
                  <a:pt x="106" y="34"/>
                </a:lnTo>
                <a:lnTo>
                  <a:pt x="106" y="31"/>
                </a:lnTo>
                <a:lnTo>
                  <a:pt x="99" y="31"/>
                </a:lnTo>
                <a:lnTo>
                  <a:pt x="99" y="28"/>
                </a:lnTo>
                <a:lnTo>
                  <a:pt x="96" y="28"/>
                </a:lnTo>
                <a:lnTo>
                  <a:pt x="96" y="26"/>
                </a:lnTo>
                <a:lnTo>
                  <a:pt x="89" y="26"/>
                </a:lnTo>
                <a:lnTo>
                  <a:pt x="89" y="21"/>
                </a:lnTo>
                <a:lnTo>
                  <a:pt x="76" y="21"/>
                </a:lnTo>
                <a:lnTo>
                  <a:pt x="76" y="18"/>
                </a:lnTo>
                <a:lnTo>
                  <a:pt x="70" y="18"/>
                </a:lnTo>
                <a:lnTo>
                  <a:pt x="70" y="14"/>
                </a:lnTo>
                <a:lnTo>
                  <a:pt x="57" y="14"/>
                </a:lnTo>
                <a:lnTo>
                  <a:pt x="57" y="10"/>
                </a:lnTo>
                <a:lnTo>
                  <a:pt x="50" y="10"/>
                </a:lnTo>
                <a:lnTo>
                  <a:pt x="50" y="7"/>
                </a:lnTo>
                <a:lnTo>
                  <a:pt x="39" y="7"/>
                </a:lnTo>
                <a:lnTo>
                  <a:pt x="39" y="4"/>
                </a:lnTo>
                <a:lnTo>
                  <a:pt x="21" y="4"/>
                </a:lnTo>
                <a:lnTo>
                  <a:pt x="21" y="0"/>
                </a:lnTo>
                <a:lnTo>
                  <a:pt x="0" y="0"/>
                </a:lnTo>
              </a:path>
            </a:pathLst>
          </a:custGeom>
          <a:noFill/>
          <a:ln w="254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Freeform 15"/>
          <p:cNvSpPr>
            <a:spLocks/>
          </p:cNvSpPr>
          <p:nvPr/>
        </p:nvSpPr>
        <p:spPr bwMode="auto">
          <a:xfrm>
            <a:off x="2625953" y="2336524"/>
            <a:ext cx="3918663" cy="1811767"/>
          </a:xfrm>
          <a:custGeom>
            <a:avLst/>
            <a:gdLst>
              <a:gd name="T0" fmla="*/ 358 w 478"/>
              <a:gd name="T1" fmla="*/ 221 h 221"/>
              <a:gd name="T2" fmla="*/ 301 w 478"/>
              <a:gd name="T3" fmla="*/ 204 h 221"/>
              <a:gd name="T4" fmla="*/ 249 w 478"/>
              <a:gd name="T5" fmla="*/ 196 h 221"/>
              <a:gd name="T6" fmla="*/ 245 w 478"/>
              <a:gd name="T7" fmla="*/ 188 h 221"/>
              <a:gd name="T8" fmla="*/ 242 w 478"/>
              <a:gd name="T9" fmla="*/ 182 h 221"/>
              <a:gd name="T10" fmla="*/ 238 w 478"/>
              <a:gd name="T11" fmla="*/ 176 h 221"/>
              <a:gd name="T12" fmla="*/ 207 w 478"/>
              <a:gd name="T13" fmla="*/ 169 h 221"/>
              <a:gd name="T14" fmla="*/ 194 w 478"/>
              <a:gd name="T15" fmla="*/ 162 h 221"/>
              <a:gd name="T16" fmla="*/ 168 w 478"/>
              <a:gd name="T17" fmla="*/ 156 h 221"/>
              <a:gd name="T18" fmla="*/ 162 w 478"/>
              <a:gd name="T19" fmla="*/ 151 h 221"/>
              <a:gd name="T20" fmla="*/ 157 w 478"/>
              <a:gd name="T21" fmla="*/ 144 h 221"/>
              <a:gd name="T22" fmla="*/ 148 w 478"/>
              <a:gd name="T23" fmla="*/ 130 h 221"/>
              <a:gd name="T24" fmla="*/ 142 w 478"/>
              <a:gd name="T25" fmla="*/ 124 h 221"/>
              <a:gd name="T26" fmla="*/ 139 w 478"/>
              <a:gd name="T27" fmla="*/ 118 h 221"/>
              <a:gd name="T28" fmla="*/ 130 w 478"/>
              <a:gd name="T29" fmla="*/ 111 h 221"/>
              <a:gd name="T30" fmla="*/ 126 w 478"/>
              <a:gd name="T31" fmla="*/ 104 h 221"/>
              <a:gd name="T32" fmla="*/ 122 w 478"/>
              <a:gd name="T33" fmla="*/ 96 h 221"/>
              <a:gd name="T34" fmla="*/ 117 w 478"/>
              <a:gd name="T35" fmla="*/ 89 h 221"/>
              <a:gd name="T36" fmla="*/ 113 w 478"/>
              <a:gd name="T37" fmla="*/ 86 h 221"/>
              <a:gd name="T38" fmla="*/ 109 w 478"/>
              <a:gd name="T39" fmla="*/ 82 h 221"/>
              <a:gd name="T40" fmla="*/ 105 w 478"/>
              <a:gd name="T41" fmla="*/ 78 h 221"/>
              <a:gd name="T42" fmla="*/ 98 w 478"/>
              <a:gd name="T43" fmla="*/ 74 h 221"/>
              <a:gd name="T44" fmla="*/ 93 w 478"/>
              <a:gd name="T45" fmla="*/ 66 h 221"/>
              <a:gd name="T46" fmla="*/ 89 w 478"/>
              <a:gd name="T47" fmla="*/ 61 h 221"/>
              <a:gd name="T48" fmla="*/ 82 w 478"/>
              <a:gd name="T49" fmla="*/ 57 h 221"/>
              <a:gd name="T50" fmla="*/ 78 w 478"/>
              <a:gd name="T51" fmla="*/ 55 h 221"/>
              <a:gd name="T52" fmla="*/ 71 w 478"/>
              <a:gd name="T53" fmla="*/ 48 h 221"/>
              <a:gd name="T54" fmla="*/ 60 w 478"/>
              <a:gd name="T55" fmla="*/ 44 h 221"/>
              <a:gd name="T56" fmla="*/ 50 w 478"/>
              <a:gd name="T57" fmla="*/ 34 h 221"/>
              <a:gd name="T58" fmla="*/ 46 w 478"/>
              <a:gd name="T59" fmla="*/ 28 h 221"/>
              <a:gd name="T60" fmla="*/ 42 w 478"/>
              <a:gd name="T61" fmla="*/ 22 h 221"/>
              <a:gd name="T62" fmla="*/ 34 w 478"/>
              <a:gd name="T63" fmla="*/ 19 h 221"/>
              <a:gd name="T64" fmla="*/ 28 w 478"/>
              <a:gd name="T65" fmla="*/ 15 h 221"/>
              <a:gd name="T66" fmla="*/ 25 w 478"/>
              <a:gd name="T67" fmla="*/ 12 h 221"/>
              <a:gd name="T68" fmla="*/ 18 w 478"/>
              <a:gd name="T69" fmla="*/ 5 h 221"/>
              <a:gd name="T70" fmla="*/ 0 w 478"/>
              <a:gd name="T7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221">
                <a:moveTo>
                  <a:pt x="478" y="221"/>
                </a:moveTo>
                <a:lnTo>
                  <a:pt x="358" y="221"/>
                </a:lnTo>
                <a:lnTo>
                  <a:pt x="358" y="204"/>
                </a:lnTo>
                <a:lnTo>
                  <a:pt x="301" y="204"/>
                </a:lnTo>
                <a:lnTo>
                  <a:pt x="301" y="196"/>
                </a:lnTo>
                <a:lnTo>
                  <a:pt x="249" y="196"/>
                </a:lnTo>
                <a:lnTo>
                  <a:pt x="249" y="188"/>
                </a:lnTo>
                <a:lnTo>
                  <a:pt x="245" y="188"/>
                </a:lnTo>
                <a:lnTo>
                  <a:pt x="245" y="182"/>
                </a:lnTo>
                <a:lnTo>
                  <a:pt x="242" y="182"/>
                </a:lnTo>
                <a:lnTo>
                  <a:pt x="242" y="176"/>
                </a:lnTo>
                <a:lnTo>
                  <a:pt x="238" y="176"/>
                </a:lnTo>
                <a:lnTo>
                  <a:pt x="238" y="169"/>
                </a:lnTo>
                <a:lnTo>
                  <a:pt x="207" y="169"/>
                </a:lnTo>
                <a:lnTo>
                  <a:pt x="207" y="162"/>
                </a:lnTo>
                <a:lnTo>
                  <a:pt x="194" y="162"/>
                </a:lnTo>
                <a:lnTo>
                  <a:pt x="194" y="156"/>
                </a:lnTo>
                <a:lnTo>
                  <a:pt x="168" y="156"/>
                </a:lnTo>
                <a:lnTo>
                  <a:pt x="168" y="151"/>
                </a:lnTo>
                <a:lnTo>
                  <a:pt x="162" y="151"/>
                </a:lnTo>
                <a:lnTo>
                  <a:pt x="162" y="144"/>
                </a:lnTo>
                <a:lnTo>
                  <a:pt x="157" y="144"/>
                </a:lnTo>
                <a:lnTo>
                  <a:pt x="157" y="130"/>
                </a:lnTo>
                <a:lnTo>
                  <a:pt x="148" y="130"/>
                </a:lnTo>
                <a:lnTo>
                  <a:pt x="148" y="124"/>
                </a:lnTo>
                <a:lnTo>
                  <a:pt x="142" y="124"/>
                </a:lnTo>
                <a:lnTo>
                  <a:pt x="142" y="118"/>
                </a:lnTo>
                <a:lnTo>
                  <a:pt x="139" y="118"/>
                </a:lnTo>
                <a:lnTo>
                  <a:pt x="139" y="111"/>
                </a:lnTo>
                <a:lnTo>
                  <a:pt x="130" y="111"/>
                </a:lnTo>
                <a:lnTo>
                  <a:pt x="130" y="104"/>
                </a:lnTo>
                <a:lnTo>
                  <a:pt x="126" y="104"/>
                </a:lnTo>
                <a:lnTo>
                  <a:pt x="126" y="96"/>
                </a:lnTo>
                <a:lnTo>
                  <a:pt x="122" y="96"/>
                </a:lnTo>
                <a:lnTo>
                  <a:pt x="122" y="89"/>
                </a:lnTo>
                <a:lnTo>
                  <a:pt x="117" y="89"/>
                </a:lnTo>
                <a:lnTo>
                  <a:pt x="117" y="86"/>
                </a:lnTo>
                <a:lnTo>
                  <a:pt x="113" y="86"/>
                </a:lnTo>
                <a:lnTo>
                  <a:pt x="113" y="82"/>
                </a:lnTo>
                <a:lnTo>
                  <a:pt x="109" y="82"/>
                </a:lnTo>
                <a:lnTo>
                  <a:pt x="109" y="78"/>
                </a:lnTo>
                <a:lnTo>
                  <a:pt x="105" y="78"/>
                </a:lnTo>
                <a:lnTo>
                  <a:pt x="105" y="74"/>
                </a:lnTo>
                <a:lnTo>
                  <a:pt x="98" y="74"/>
                </a:lnTo>
                <a:lnTo>
                  <a:pt x="98" y="66"/>
                </a:lnTo>
                <a:lnTo>
                  <a:pt x="93" y="66"/>
                </a:lnTo>
                <a:lnTo>
                  <a:pt x="93" y="61"/>
                </a:lnTo>
                <a:lnTo>
                  <a:pt x="89" y="61"/>
                </a:lnTo>
                <a:lnTo>
                  <a:pt x="89" y="57"/>
                </a:lnTo>
                <a:lnTo>
                  <a:pt x="82" y="57"/>
                </a:lnTo>
                <a:lnTo>
                  <a:pt x="82" y="55"/>
                </a:lnTo>
                <a:lnTo>
                  <a:pt x="78" y="55"/>
                </a:lnTo>
                <a:lnTo>
                  <a:pt x="78" y="48"/>
                </a:lnTo>
                <a:lnTo>
                  <a:pt x="71" y="48"/>
                </a:lnTo>
                <a:lnTo>
                  <a:pt x="71" y="44"/>
                </a:lnTo>
                <a:lnTo>
                  <a:pt x="60" y="44"/>
                </a:lnTo>
                <a:lnTo>
                  <a:pt x="60" y="34"/>
                </a:lnTo>
                <a:lnTo>
                  <a:pt x="50" y="34"/>
                </a:lnTo>
                <a:lnTo>
                  <a:pt x="50" y="28"/>
                </a:lnTo>
                <a:lnTo>
                  <a:pt x="46" y="28"/>
                </a:lnTo>
                <a:lnTo>
                  <a:pt x="46" y="22"/>
                </a:lnTo>
                <a:lnTo>
                  <a:pt x="42" y="22"/>
                </a:lnTo>
                <a:lnTo>
                  <a:pt x="42" y="19"/>
                </a:lnTo>
                <a:lnTo>
                  <a:pt x="34" y="19"/>
                </a:lnTo>
                <a:lnTo>
                  <a:pt x="34" y="15"/>
                </a:lnTo>
                <a:lnTo>
                  <a:pt x="28" y="15"/>
                </a:lnTo>
                <a:lnTo>
                  <a:pt x="28" y="12"/>
                </a:lnTo>
                <a:lnTo>
                  <a:pt x="25" y="12"/>
                </a:lnTo>
                <a:lnTo>
                  <a:pt x="25" y="5"/>
                </a:lnTo>
                <a:lnTo>
                  <a:pt x="18" y="5"/>
                </a:lnTo>
                <a:lnTo>
                  <a:pt x="18" y="0"/>
                </a:lnTo>
                <a:lnTo>
                  <a:pt x="0" y="0"/>
                </a:lnTo>
              </a:path>
            </a:pathLst>
          </a:custGeom>
          <a:noFill/>
          <a:ln w="2540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6"/>
          <p:cNvSpPr>
            <a:spLocks noChangeShapeType="1"/>
          </p:cNvSpPr>
          <p:nvPr/>
        </p:nvSpPr>
        <p:spPr bwMode="auto">
          <a:xfrm>
            <a:off x="6208496" y="4115499"/>
            <a:ext cx="0" cy="65584"/>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7"/>
          <p:cNvSpPr>
            <a:spLocks noChangeShapeType="1"/>
          </p:cNvSpPr>
          <p:nvPr/>
        </p:nvSpPr>
        <p:spPr bwMode="auto">
          <a:xfrm>
            <a:off x="6339665" y="4312252"/>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8"/>
          <p:cNvSpPr>
            <a:spLocks noChangeShapeType="1"/>
          </p:cNvSpPr>
          <p:nvPr/>
        </p:nvSpPr>
        <p:spPr bwMode="auto">
          <a:xfrm>
            <a:off x="6151110" y="4312252"/>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9"/>
          <p:cNvSpPr>
            <a:spLocks noChangeShapeType="1"/>
          </p:cNvSpPr>
          <p:nvPr/>
        </p:nvSpPr>
        <p:spPr bwMode="auto">
          <a:xfrm>
            <a:off x="5929763" y="4312252"/>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0"/>
          <p:cNvSpPr>
            <a:spLocks noChangeShapeType="1"/>
          </p:cNvSpPr>
          <p:nvPr/>
        </p:nvSpPr>
        <p:spPr bwMode="auto">
          <a:xfrm>
            <a:off x="5437880" y="3926944"/>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1"/>
          <p:cNvSpPr>
            <a:spLocks noChangeShapeType="1"/>
          </p:cNvSpPr>
          <p:nvPr/>
        </p:nvSpPr>
        <p:spPr bwMode="auto">
          <a:xfrm>
            <a:off x="5380494" y="3935142"/>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2"/>
          <p:cNvSpPr>
            <a:spLocks noChangeShapeType="1"/>
          </p:cNvSpPr>
          <p:nvPr/>
        </p:nvSpPr>
        <p:spPr bwMode="auto">
          <a:xfrm>
            <a:off x="5265722" y="3730191"/>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3"/>
          <p:cNvSpPr>
            <a:spLocks noChangeShapeType="1"/>
          </p:cNvSpPr>
          <p:nvPr/>
        </p:nvSpPr>
        <p:spPr bwMode="auto">
          <a:xfrm>
            <a:off x="5183741" y="3738389"/>
            <a:ext cx="0" cy="65584"/>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4"/>
          <p:cNvSpPr>
            <a:spLocks noChangeShapeType="1"/>
          </p:cNvSpPr>
          <p:nvPr/>
        </p:nvSpPr>
        <p:spPr bwMode="auto">
          <a:xfrm>
            <a:off x="5142751" y="3648211"/>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5"/>
          <p:cNvSpPr>
            <a:spLocks noChangeShapeType="1"/>
          </p:cNvSpPr>
          <p:nvPr/>
        </p:nvSpPr>
        <p:spPr bwMode="auto">
          <a:xfrm>
            <a:off x="4986988" y="3582626"/>
            <a:ext cx="0" cy="65584"/>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6"/>
          <p:cNvSpPr>
            <a:spLocks noChangeShapeType="1"/>
          </p:cNvSpPr>
          <p:nvPr/>
        </p:nvSpPr>
        <p:spPr bwMode="auto">
          <a:xfrm>
            <a:off x="4929602" y="3582626"/>
            <a:ext cx="0" cy="65584"/>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7"/>
          <p:cNvSpPr>
            <a:spLocks noChangeShapeType="1"/>
          </p:cNvSpPr>
          <p:nvPr/>
        </p:nvSpPr>
        <p:spPr bwMode="auto">
          <a:xfrm>
            <a:off x="4880414" y="3582626"/>
            <a:ext cx="0" cy="65584"/>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Line 28"/>
          <p:cNvSpPr>
            <a:spLocks noChangeShapeType="1"/>
          </p:cNvSpPr>
          <p:nvPr/>
        </p:nvSpPr>
        <p:spPr bwMode="auto">
          <a:xfrm>
            <a:off x="4642670" y="3402269"/>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 name="Line 29"/>
          <p:cNvSpPr>
            <a:spLocks noChangeShapeType="1"/>
          </p:cNvSpPr>
          <p:nvPr/>
        </p:nvSpPr>
        <p:spPr bwMode="auto">
          <a:xfrm>
            <a:off x="4577086" y="3295695"/>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 name="Line 30"/>
          <p:cNvSpPr>
            <a:spLocks noChangeShapeType="1"/>
          </p:cNvSpPr>
          <p:nvPr/>
        </p:nvSpPr>
        <p:spPr bwMode="auto">
          <a:xfrm>
            <a:off x="4536096" y="3287497"/>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 name="Line 31"/>
          <p:cNvSpPr>
            <a:spLocks noChangeShapeType="1"/>
          </p:cNvSpPr>
          <p:nvPr/>
        </p:nvSpPr>
        <p:spPr bwMode="auto">
          <a:xfrm>
            <a:off x="4413125" y="3295695"/>
            <a:ext cx="0" cy="65584"/>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 name="Line 32"/>
          <p:cNvSpPr>
            <a:spLocks noChangeShapeType="1"/>
          </p:cNvSpPr>
          <p:nvPr/>
        </p:nvSpPr>
        <p:spPr bwMode="auto">
          <a:xfrm>
            <a:off x="4388531" y="3295695"/>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 name="Line 33"/>
          <p:cNvSpPr>
            <a:spLocks noChangeShapeType="1"/>
          </p:cNvSpPr>
          <p:nvPr/>
        </p:nvSpPr>
        <p:spPr bwMode="auto">
          <a:xfrm>
            <a:off x="4347541" y="3295695"/>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 name="Line 34"/>
          <p:cNvSpPr>
            <a:spLocks noChangeShapeType="1"/>
          </p:cNvSpPr>
          <p:nvPr/>
        </p:nvSpPr>
        <p:spPr bwMode="auto">
          <a:xfrm>
            <a:off x="4273759" y="3213714"/>
            <a:ext cx="0" cy="65584"/>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 name="Line 35"/>
          <p:cNvSpPr>
            <a:spLocks noChangeShapeType="1"/>
          </p:cNvSpPr>
          <p:nvPr/>
        </p:nvSpPr>
        <p:spPr bwMode="auto">
          <a:xfrm>
            <a:off x="4044214" y="2812010"/>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 name="Line 36"/>
          <p:cNvSpPr>
            <a:spLocks noChangeShapeType="1"/>
          </p:cNvSpPr>
          <p:nvPr/>
        </p:nvSpPr>
        <p:spPr bwMode="auto">
          <a:xfrm>
            <a:off x="4019619" y="2812010"/>
            <a:ext cx="0" cy="65584"/>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 name="Line 37"/>
          <p:cNvSpPr>
            <a:spLocks noChangeShapeType="1"/>
          </p:cNvSpPr>
          <p:nvPr/>
        </p:nvSpPr>
        <p:spPr bwMode="auto">
          <a:xfrm>
            <a:off x="3995025" y="2803812"/>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 name="Line 38"/>
          <p:cNvSpPr>
            <a:spLocks noChangeShapeType="1"/>
          </p:cNvSpPr>
          <p:nvPr/>
        </p:nvSpPr>
        <p:spPr bwMode="auto">
          <a:xfrm>
            <a:off x="3970431" y="2803812"/>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 name="Line 39"/>
          <p:cNvSpPr>
            <a:spLocks noChangeShapeType="1"/>
          </p:cNvSpPr>
          <p:nvPr/>
        </p:nvSpPr>
        <p:spPr bwMode="auto">
          <a:xfrm>
            <a:off x="3945837" y="2803812"/>
            <a:ext cx="0" cy="65584"/>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 name="Line 40"/>
          <p:cNvSpPr>
            <a:spLocks noChangeShapeType="1"/>
          </p:cNvSpPr>
          <p:nvPr/>
        </p:nvSpPr>
        <p:spPr bwMode="auto">
          <a:xfrm>
            <a:off x="3921243" y="2795614"/>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 name="Line 41"/>
          <p:cNvSpPr>
            <a:spLocks noChangeShapeType="1"/>
          </p:cNvSpPr>
          <p:nvPr/>
        </p:nvSpPr>
        <p:spPr bwMode="auto">
          <a:xfrm>
            <a:off x="3740886" y="2705436"/>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 name="Line 42"/>
          <p:cNvSpPr>
            <a:spLocks noChangeShapeType="1"/>
          </p:cNvSpPr>
          <p:nvPr/>
        </p:nvSpPr>
        <p:spPr bwMode="auto">
          <a:xfrm>
            <a:off x="3265400" y="2484089"/>
            <a:ext cx="0" cy="65584"/>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 name="Line 43"/>
          <p:cNvSpPr>
            <a:spLocks noChangeShapeType="1"/>
          </p:cNvSpPr>
          <p:nvPr/>
        </p:nvSpPr>
        <p:spPr bwMode="auto">
          <a:xfrm>
            <a:off x="3175221" y="2418505"/>
            <a:ext cx="0" cy="73782"/>
          </a:xfrm>
          <a:prstGeom prst="line">
            <a:avLst/>
          </a:prstGeom>
          <a:noFill/>
          <a:ln w="254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 name="Line 44"/>
          <p:cNvSpPr>
            <a:spLocks noChangeShapeType="1"/>
          </p:cNvSpPr>
          <p:nvPr/>
        </p:nvSpPr>
        <p:spPr bwMode="auto">
          <a:xfrm>
            <a:off x="6405249" y="4115499"/>
            <a:ext cx="0" cy="65584"/>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 name="Line 45"/>
          <p:cNvSpPr>
            <a:spLocks noChangeShapeType="1"/>
          </p:cNvSpPr>
          <p:nvPr/>
        </p:nvSpPr>
        <p:spPr bwMode="auto">
          <a:xfrm>
            <a:off x="6520022" y="4115499"/>
            <a:ext cx="0" cy="65584"/>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 name="Line 46"/>
          <p:cNvSpPr>
            <a:spLocks noChangeShapeType="1"/>
          </p:cNvSpPr>
          <p:nvPr/>
        </p:nvSpPr>
        <p:spPr bwMode="auto">
          <a:xfrm>
            <a:off x="5831386" y="4115499"/>
            <a:ext cx="0" cy="65584"/>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 name="Line 47"/>
          <p:cNvSpPr>
            <a:spLocks noChangeShapeType="1"/>
          </p:cNvSpPr>
          <p:nvPr/>
        </p:nvSpPr>
        <p:spPr bwMode="auto">
          <a:xfrm>
            <a:off x="5519861" y="3967934"/>
            <a:ext cx="0" cy="73782"/>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 name="Line 48"/>
          <p:cNvSpPr>
            <a:spLocks noChangeShapeType="1"/>
          </p:cNvSpPr>
          <p:nvPr/>
        </p:nvSpPr>
        <p:spPr bwMode="auto">
          <a:xfrm>
            <a:off x="5339504" y="3967934"/>
            <a:ext cx="0" cy="73782"/>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 name="Line 49"/>
          <p:cNvSpPr>
            <a:spLocks noChangeShapeType="1"/>
          </p:cNvSpPr>
          <p:nvPr/>
        </p:nvSpPr>
        <p:spPr bwMode="auto">
          <a:xfrm>
            <a:off x="5224731" y="3967934"/>
            <a:ext cx="0" cy="65584"/>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 name="Line 50"/>
          <p:cNvSpPr>
            <a:spLocks noChangeShapeType="1"/>
          </p:cNvSpPr>
          <p:nvPr/>
        </p:nvSpPr>
        <p:spPr bwMode="auto">
          <a:xfrm>
            <a:off x="5200137" y="3959736"/>
            <a:ext cx="0" cy="73782"/>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 name="Line 51"/>
          <p:cNvSpPr>
            <a:spLocks noChangeShapeType="1"/>
          </p:cNvSpPr>
          <p:nvPr/>
        </p:nvSpPr>
        <p:spPr bwMode="auto">
          <a:xfrm>
            <a:off x="4790235" y="3918746"/>
            <a:ext cx="0" cy="65584"/>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 name="Line 52"/>
          <p:cNvSpPr>
            <a:spLocks noChangeShapeType="1"/>
          </p:cNvSpPr>
          <p:nvPr/>
        </p:nvSpPr>
        <p:spPr bwMode="auto">
          <a:xfrm>
            <a:off x="4741047" y="3910548"/>
            <a:ext cx="0" cy="65584"/>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 name="Line 53"/>
          <p:cNvSpPr>
            <a:spLocks noChangeShapeType="1"/>
          </p:cNvSpPr>
          <p:nvPr/>
        </p:nvSpPr>
        <p:spPr bwMode="auto">
          <a:xfrm>
            <a:off x="4691859" y="3902350"/>
            <a:ext cx="0" cy="73782"/>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 name="Line 54"/>
          <p:cNvSpPr>
            <a:spLocks noChangeShapeType="1"/>
          </p:cNvSpPr>
          <p:nvPr/>
        </p:nvSpPr>
        <p:spPr bwMode="auto">
          <a:xfrm>
            <a:off x="4585284" y="3693182"/>
            <a:ext cx="0" cy="65584"/>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 name="Line 55"/>
          <p:cNvSpPr>
            <a:spLocks noChangeShapeType="1"/>
          </p:cNvSpPr>
          <p:nvPr/>
        </p:nvSpPr>
        <p:spPr bwMode="auto">
          <a:xfrm>
            <a:off x="4462314" y="3681003"/>
            <a:ext cx="0" cy="65584"/>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 name="Line 56"/>
          <p:cNvSpPr>
            <a:spLocks noChangeShapeType="1"/>
          </p:cNvSpPr>
          <p:nvPr/>
        </p:nvSpPr>
        <p:spPr bwMode="auto">
          <a:xfrm>
            <a:off x="4339343" y="3697399"/>
            <a:ext cx="0" cy="73782"/>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 name="Line 57"/>
          <p:cNvSpPr>
            <a:spLocks noChangeShapeType="1"/>
          </p:cNvSpPr>
          <p:nvPr/>
        </p:nvSpPr>
        <p:spPr bwMode="auto">
          <a:xfrm>
            <a:off x="4306551" y="3631814"/>
            <a:ext cx="0" cy="73782"/>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 name="Line 58"/>
          <p:cNvSpPr>
            <a:spLocks noChangeShapeType="1"/>
          </p:cNvSpPr>
          <p:nvPr/>
        </p:nvSpPr>
        <p:spPr bwMode="auto">
          <a:xfrm>
            <a:off x="4167184" y="3574428"/>
            <a:ext cx="0" cy="73782"/>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2" name="Line 59"/>
          <p:cNvSpPr>
            <a:spLocks noChangeShapeType="1"/>
          </p:cNvSpPr>
          <p:nvPr/>
        </p:nvSpPr>
        <p:spPr bwMode="auto">
          <a:xfrm>
            <a:off x="2675141" y="2303732"/>
            <a:ext cx="0" cy="65584"/>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3" name="Line 60"/>
          <p:cNvSpPr>
            <a:spLocks noChangeShapeType="1"/>
          </p:cNvSpPr>
          <p:nvPr/>
        </p:nvSpPr>
        <p:spPr bwMode="auto">
          <a:xfrm>
            <a:off x="4027817" y="3582626"/>
            <a:ext cx="0" cy="73782"/>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4" name="Line 61"/>
          <p:cNvSpPr>
            <a:spLocks noChangeShapeType="1"/>
          </p:cNvSpPr>
          <p:nvPr/>
        </p:nvSpPr>
        <p:spPr bwMode="auto">
          <a:xfrm>
            <a:off x="3896649" y="3361279"/>
            <a:ext cx="0" cy="65584"/>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5" name="Line 62"/>
          <p:cNvSpPr>
            <a:spLocks noChangeShapeType="1"/>
          </p:cNvSpPr>
          <p:nvPr/>
        </p:nvSpPr>
        <p:spPr bwMode="auto">
          <a:xfrm>
            <a:off x="3732688" y="3205516"/>
            <a:ext cx="0" cy="65584"/>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6" name="Line 63"/>
          <p:cNvSpPr>
            <a:spLocks noChangeShapeType="1"/>
          </p:cNvSpPr>
          <p:nvPr/>
        </p:nvSpPr>
        <p:spPr bwMode="auto">
          <a:xfrm>
            <a:off x="3699896" y="3213714"/>
            <a:ext cx="0" cy="65584"/>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7" name="Line 64"/>
          <p:cNvSpPr>
            <a:spLocks noChangeShapeType="1"/>
          </p:cNvSpPr>
          <p:nvPr/>
        </p:nvSpPr>
        <p:spPr bwMode="auto">
          <a:xfrm>
            <a:off x="3552331" y="3000565"/>
            <a:ext cx="0" cy="73782"/>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8" name="Line 65"/>
          <p:cNvSpPr>
            <a:spLocks noChangeShapeType="1"/>
          </p:cNvSpPr>
          <p:nvPr/>
        </p:nvSpPr>
        <p:spPr bwMode="auto">
          <a:xfrm>
            <a:off x="3199815" y="2664446"/>
            <a:ext cx="0" cy="73782"/>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9" name="Line 66"/>
          <p:cNvSpPr>
            <a:spLocks noChangeShapeType="1"/>
          </p:cNvSpPr>
          <p:nvPr/>
        </p:nvSpPr>
        <p:spPr bwMode="auto">
          <a:xfrm>
            <a:off x="2699735" y="2295534"/>
            <a:ext cx="0" cy="73782"/>
          </a:xfrm>
          <a:prstGeom prst="line">
            <a:avLst/>
          </a:prstGeom>
          <a:noFill/>
          <a:ln w="254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Rectangle 74"/>
          <p:cNvSpPr/>
          <p:nvPr/>
        </p:nvSpPr>
        <p:spPr>
          <a:xfrm>
            <a:off x="1964134" y="2183606"/>
            <a:ext cx="433132" cy="307777"/>
          </a:xfrm>
          <a:prstGeom prst="rect">
            <a:avLst/>
          </a:prstGeom>
        </p:spPr>
        <p:txBody>
          <a:bodyPr wrap="none">
            <a:spAutoFit/>
          </a:bodyPr>
          <a:lstStyle/>
          <a:p>
            <a:pPr algn="r" fontAlgn="base">
              <a:spcBef>
                <a:spcPct val="0"/>
              </a:spcBef>
              <a:spcAft>
                <a:spcPct val="0"/>
              </a:spcAft>
            </a:pPr>
            <a:r>
              <a:rPr lang="en-GB" sz="1400" dirty="0">
                <a:solidFill>
                  <a:srgbClr val="363636"/>
                </a:solidFill>
              </a:rPr>
              <a:t>1.0</a:t>
            </a:r>
          </a:p>
        </p:txBody>
      </p:sp>
      <p:sp>
        <p:nvSpPr>
          <p:cNvPr id="76" name="Rectangle 75"/>
          <p:cNvSpPr/>
          <p:nvPr/>
        </p:nvSpPr>
        <p:spPr>
          <a:xfrm>
            <a:off x="1964134" y="2659448"/>
            <a:ext cx="433132" cy="307777"/>
          </a:xfrm>
          <a:prstGeom prst="rect">
            <a:avLst/>
          </a:prstGeom>
        </p:spPr>
        <p:txBody>
          <a:bodyPr wrap="none">
            <a:spAutoFit/>
          </a:bodyPr>
          <a:lstStyle/>
          <a:p>
            <a:pPr algn="r" fontAlgn="base">
              <a:spcBef>
                <a:spcPct val="0"/>
              </a:spcBef>
              <a:spcAft>
                <a:spcPct val="0"/>
              </a:spcAft>
            </a:pPr>
            <a:r>
              <a:rPr lang="en-GB" sz="1400" dirty="0">
                <a:solidFill>
                  <a:srgbClr val="363636"/>
                </a:solidFill>
              </a:rPr>
              <a:t>0.8</a:t>
            </a:r>
          </a:p>
        </p:txBody>
      </p:sp>
      <p:sp>
        <p:nvSpPr>
          <p:cNvPr id="77" name="Rectangle 76"/>
          <p:cNvSpPr/>
          <p:nvPr/>
        </p:nvSpPr>
        <p:spPr>
          <a:xfrm>
            <a:off x="1964134" y="3135290"/>
            <a:ext cx="433132" cy="307777"/>
          </a:xfrm>
          <a:prstGeom prst="rect">
            <a:avLst/>
          </a:prstGeom>
        </p:spPr>
        <p:txBody>
          <a:bodyPr wrap="none">
            <a:spAutoFit/>
          </a:bodyPr>
          <a:lstStyle/>
          <a:p>
            <a:pPr algn="r" fontAlgn="base">
              <a:spcBef>
                <a:spcPct val="0"/>
              </a:spcBef>
              <a:spcAft>
                <a:spcPct val="0"/>
              </a:spcAft>
            </a:pPr>
            <a:r>
              <a:rPr lang="en-GB" sz="1400" dirty="0">
                <a:solidFill>
                  <a:srgbClr val="363636"/>
                </a:solidFill>
              </a:rPr>
              <a:t>0.6</a:t>
            </a:r>
          </a:p>
        </p:txBody>
      </p:sp>
      <p:sp>
        <p:nvSpPr>
          <p:cNvPr id="78" name="Rectangle 77"/>
          <p:cNvSpPr/>
          <p:nvPr/>
        </p:nvSpPr>
        <p:spPr>
          <a:xfrm>
            <a:off x="1964134" y="3611132"/>
            <a:ext cx="433132" cy="307777"/>
          </a:xfrm>
          <a:prstGeom prst="rect">
            <a:avLst/>
          </a:prstGeom>
        </p:spPr>
        <p:txBody>
          <a:bodyPr wrap="none">
            <a:spAutoFit/>
          </a:bodyPr>
          <a:lstStyle/>
          <a:p>
            <a:pPr algn="r" fontAlgn="base">
              <a:spcBef>
                <a:spcPct val="0"/>
              </a:spcBef>
              <a:spcAft>
                <a:spcPct val="0"/>
              </a:spcAft>
            </a:pPr>
            <a:r>
              <a:rPr lang="en-GB" sz="1400" dirty="0">
                <a:solidFill>
                  <a:srgbClr val="363636"/>
                </a:solidFill>
              </a:rPr>
              <a:t>0.4</a:t>
            </a:r>
          </a:p>
        </p:txBody>
      </p:sp>
      <p:sp>
        <p:nvSpPr>
          <p:cNvPr id="79" name="Rectangle 78"/>
          <p:cNvSpPr/>
          <p:nvPr/>
        </p:nvSpPr>
        <p:spPr>
          <a:xfrm>
            <a:off x="1964134" y="4096499"/>
            <a:ext cx="433132" cy="307777"/>
          </a:xfrm>
          <a:prstGeom prst="rect">
            <a:avLst/>
          </a:prstGeom>
        </p:spPr>
        <p:txBody>
          <a:bodyPr wrap="none">
            <a:spAutoFit/>
          </a:bodyPr>
          <a:lstStyle/>
          <a:p>
            <a:pPr algn="r" fontAlgn="base">
              <a:spcBef>
                <a:spcPct val="0"/>
              </a:spcBef>
              <a:spcAft>
                <a:spcPct val="0"/>
              </a:spcAft>
            </a:pPr>
            <a:r>
              <a:rPr lang="en-GB" sz="1400" dirty="0">
                <a:solidFill>
                  <a:srgbClr val="363636"/>
                </a:solidFill>
              </a:rPr>
              <a:t>0.2</a:t>
            </a:r>
          </a:p>
        </p:txBody>
      </p:sp>
      <p:sp>
        <p:nvSpPr>
          <p:cNvPr id="80" name="Rectangle 79"/>
          <p:cNvSpPr/>
          <p:nvPr/>
        </p:nvSpPr>
        <p:spPr>
          <a:xfrm>
            <a:off x="1964134" y="4600916"/>
            <a:ext cx="433132" cy="307777"/>
          </a:xfrm>
          <a:prstGeom prst="rect">
            <a:avLst/>
          </a:prstGeom>
        </p:spPr>
        <p:txBody>
          <a:bodyPr wrap="none">
            <a:spAutoFit/>
          </a:bodyPr>
          <a:lstStyle/>
          <a:p>
            <a:pPr algn="r" fontAlgn="base">
              <a:spcBef>
                <a:spcPct val="0"/>
              </a:spcBef>
              <a:spcAft>
                <a:spcPct val="0"/>
              </a:spcAft>
            </a:pPr>
            <a:r>
              <a:rPr lang="en-GB" sz="1400" dirty="0">
                <a:solidFill>
                  <a:srgbClr val="363636"/>
                </a:solidFill>
              </a:rPr>
              <a:t>0.0</a:t>
            </a:r>
          </a:p>
        </p:txBody>
      </p:sp>
      <p:sp>
        <p:nvSpPr>
          <p:cNvPr id="81" name="Rectangle 80"/>
          <p:cNvSpPr/>
          <p:nvPr/>
        </p:nvSpPr>
        <p:spPr>
          <a:xfrm>
            <a:off x="2495541" y="5189442"/>
            <a:ext cx="284052" cy="307777"/>
          </a:xfrm>
          <a:prstGeom prst="rect">
            <a:avLst/>
          </a:prstGeom>
        </p:spPr>
        <p:txBody>
          <a:bodyPr wrap="none">
            <a:spAutoFit/>
          </a:bodyPr>
          <a:lstStyle/>
          <a:p>
            <a:pPr algn="ctr" fontAlgn="base">
              <a:spcBef>
                <a:spcPct val="0"/>
              </a:spcBef>
              <a:spcAft>
                <a:spcPct val="0"/>
              </a:spcAft>
            </a:pPr>
            <a:r>
              <a:rPr lang="en-GB" sz="1400" dirty="0">
                <a:solidFill>
                  <a:srgbClr val="363636"/>
                </a:solidFill>
              </a:rPr>
              <a:t>0</a:t>
            </a:r>
          </a:p>
        </p:txBody>
      </p:sp>
      <p:sp>
        <p:nvSpPr>
          <p:cNvPr id="82" name="Rectangle 81"/>
          <p:cNvSpPr/>
          <p:nvPr/>
        </p:nvSpPr>
        <p:spPr>
          <a:xfrm>
            <a:off x="3533276" y="5189442"/>
            <a:ext cx="284052" cy="307777"/>
          </a:xfrm>
          <a:prstGeom prst="rect">
            <a:avLst/>
          </a:prstGeom>
        </p:spPr>
        <p:txBody>
          <a:bodyPr wrap="none">
            <a:spAutoFit/>
          </a:bodyPr>
          <a:lstStyle/>
          <a:p>
            <a:pPr algn="ctr" fontAlgn="base">
              <a:spcBef>
                <a:spcPct val="0"/>
              </a:spcBef>
              <a:spcAft>
                <a:spcPct val="0"/>
              </a:spcAft>
            </a:pPr>
            <a:r>
              <a:rPr lang="en-GB" sz="1400" dirty="0">
                <a:solidFill>
                  <a:srgbClr val="363636"/>
                </a:solidFill>
              </a:rPr>
              <a:t>5</a:t>
            </a:r>
          </a:p>
        </p:txBody>
      </p:sp>
      <p:sp>
        <p:nvSpPr>
          <p:cNvPr id="83" name="Rectangle 82"/>
          <p:cNvSpPr/>
          <p:nvPr/>
        </p:nvSpPr>
        <p:spPr>
          <a:xfrm>
            <a:off x="4521318" y="5189442"/>
            <a:ext cx="383438" cy="307777"/>
          </a:xfrm>
          <a:prstGeom prst="rect">
            <a:avLst/>
          </a:prstGeom>
        </p:spPr>
        <p:txBody>
          <a:bodyPr wrap="none">
            <a:spAutoFit/>
          </a:bodyPr>
          <a:lstStyle/>
          <a:p>
            <a:pPr algn="ctr" fontAlgn="base">
              <a:spcBef>
                <a:spcPct val="0"/>
              </a:spcBef>
              <a:spcAft>
                <a:spcPct val="0"/>
              </a:spcAft>
            </a:pPr>
            <a:r>
              <a:rPr lang="en-GB" sz="1400" dirty="0">
                <a:solidFill>
                  <a:srgbClr val="363636"/>
                </a:solidFill>
              </a:rPr>
              <a:t>10</a:t>
            </a:r>
          </a:p>
        </p:txBody>
      </p:sp>
      <p:sp>
        <p:nvSpPr>
          <p:cNvPr id="84" name="Rectangle 83"/>
          <p:cNvSpPr/>
          <p:nvPr/>
        </p:nvSpPr>
        <p:spPr>
          <a:xfrm>
            <a:off x="5540003" y="5189442"/>
            <a:ext cx="383438" cy="307777"/>
          </a:xfrm>
          <a:prstGeom prst="rect">
            <a:avLst/>
          </a:prstGeom>
        </p:spPr>
        <p:txBody>
          <a:bodyPr wrap="none">
            <a:spAutoFit/>
          </a:bodyPr>
          <a:lstStyle/>
          <a:p>
            <a:pPr algn="ctr" fontAlgn="base">
              <a:spcBef>
                <a:spcPct val="0"/>
              </a:spcBef>
              <a:spcAft>
                <a:spcPct val="0"/>
              </a:spcAft>
            </a:pPr>
            <a:r>
              <a:rPr lang="en-GB" sz="1400" dirty="0">
                <a:solidFill>
                  <a:srgbClr val="363636"/>
                </a:solidFill>
              </a:rPr>
              <a:t>15</a:t>
            </a:r>
          </a:p>
        </p:txBody>
      </p:sp>
      <p:sp>
        <p:nvSpPr>
          <p:cNvPr id="85" name="Rectangle 84"/>
          <p:cNvSpPr/>
          <p:nvPr/>
        </p:nvSpPr>
        <p:spPr>
          <a:xfrm>
            <a:off x="6520588" y="5189442"/>
            <a:ext cx="383438" cy="307777"/>
          </a:xfrm>
          <a:prstGeom prst="rect">
            <a:avLst/>
          </a:prstGeom>
        </p:spPr>
        <p:txBody>
          <a:bodyPr wrap="none">
            <a:spAutoFit/>
          </a:bodyPr>
          <a:lstStyle/>
          <a:p>
            <a:pPr algn="ctr" fontAlgn="base">
              <a:spcBef>
                <a:spcPct val="0"/>
              </a:spcBef>
              <a:spcAft>
                <a:spcPct val="0"/>
              </a:spcAft>
            </a:pPr>
            <a:r>
              <a:rPr lang="en-GB" sz="1400" dirty="0">
                <a:solidFill>
                  <a:srgbClr val="363636"/>
                </a:solidFill>
              </a:rPr>
              <a:t>20</a:t>
            </a:r>
          </a:p>
        </p:txBody>
      </p:sp>
      <p:sp>
        <p:nvSpPr>
          <p:cNvPr id="86" name="Rectangle 85"/>
          <p:cNvSpPr/>
          <p:nvPr/>
        </p:nvSpPr>
        <p:spPr>
          <a:xfrm>
            <a:off x="4039996" y="5524965"/>
            <a:ext cx="1330557" cy="307777"/>
          </a:xfrm>
          <a:prstGeom prst="rect">
            <a:avLst/>
          </a:prstGeom>
        </p:spPr>
        <p:txBody>
          <a:bodyPr wrap="none">
            <a:spAutoFit/>
          </a:bodyPr>
          <a:lstStyle/>
          <a:p>
            <a:pPr algn="ctr" fontAlgn="base">
              <a:spcBef>
                <a:spcPct val="0"/>
              </a:spcBef>
              <a:spcAft>
                <a:spcPct val="0"/>
              </a:spcAft>
            </a:pPr>
            <a:r>
              <a:rPr lang="en-GB" sz="1400" dirty="0">
                <a:solidFill>
                  <a:srgbClr val="363636"/>
                </a:solidFill>
              </a:rPr>
              <a:t>Time (months)</a:t>
            </a:r>
          </a:p>
        </p:txBody>
      </p:sp>
      <p:sp>
        <p:nvSpPr>
          <p:cNvPr id="87" name="Rectangle 86"/>
          <p:cNvSpPr/>
          <p:nvPr/>
        </p:nvSpPr>
        <p:spPr>
          <a:xfrm rot="16200000">
            <a:off x="1036958" y="3378283"/>
            <a:ext cx="1688284" cy="307777"/>
          </a:xfrm>
          <a:prstGeom prst="rect">
            <a:avLst/>
          </a:prstGeom>
        </p:spPr>
        <p:txBody>
          <a:bodyPr wrap="none">
            <a:spAutoFit/>
          </a:bodyPr>
          <a:lstStyle/>
          <a:p>
            <a:pPr algn="ctr" fontAlgn="base">
              <a:spcBef>
                <a:spcPct val="0"/>
              </a:spcBef>
              <a:spcAft>
                <a:spcPct val="0"/>
              </a:spcAft>
            </a:pPr>
            <a:r>
              <a:rPr lang="en-GB" sz="1400" dirty="0">
                <a:solidFill>
                  <a:srgbClr val="363636"/>
                </a:solidFill>
              </a:rPr>
              <a:t>Survival probability</a:t>
            </a:r>
          </a:p>
        </p:txBody>
      </p:sp>
      <p:sp>
        <p:nvSpPr>
          <p:cNvPr id="88" name="Rectangle 87"/>
          <p:cNvSpPr/>
          <p:nvPr/>
        </p:nvSpPr>
        <p:spPr>
          <a:xfrm>
            <a:off x="4489195" y="2398208"/>
            <a:ext cx="3046027" cy="830997"/>
          </a:xfrm>
          <a:prstGeom prst="rect">
            <a:avLst/>
          </a:prstGeom>
        </p:spPr>
        <p:txBody>
          <a:bodyPr wrap="none">
            <a:spAutoFit/>
          </a:bodyPr>
          <a:lstStyle/>
          <a:p>
            <a:pPr fontAlgn="base">
              <a:spcBef>
                <a:spcPct val="0"/>
              </a:spcBef>
              <a:spcAft>
                <a:spcPct val="0"/>
              </a:spcAft>
            </a:pPr>
            <a:r>
              <a:rPr lang="en-GB" sz="1200" dirty="0">
                <a:solidFill>
                  <a:srgbClr val="363636"/>
                </a:solidFill>
              </a:rPr>
              <a:t>HR=0.61 (90% CI; 0.43, 0.87), p=0.0093</a:t>
            </a:r>
          </a:p>
          <a:p>
            <a:pPr fontAlgn="base">
              <a:spcBef>
                <a:spcPct val="0"/>
              </a:spcBef>
              <a:spcAft>
                <a:spcPct val="0"/>
              </a:spcAft>
            </a:pPr>
            <a:endParaRPr lang="en-GB" sz="1200" dirty="0">
              <a:solidFill>
                <a:srgbClr val="363636"/>
              </a:solidFill>
            </a:endParaRPr>
          </a:p>
          <a:p>
            <a:pPr fontAlgn="base">
              <a:spcBef>
                <a:spcPct val="0"/>
              </a:spcBef>
              <a:spcAft>
                <a:spcPct val="0"/>
              </a:spcAft>
            </a:pPr>
            <a:r>
              <a:rPr lang="en-GB" sz="1200" dirty="0">
                <a:solidFill>
                  <a:srgbClr val="363636"/>
                </a:solidFill>
              </a:rPr>
              <a:t>Cox regression:</a:t>
            </a:r>
          </a:p>
          <a:p>
            <a:pPr fontAlgn="base">
              <a:spcBef>
                <a:spcPct val="0"/>
              </a:spcBef>
              <a:spcAft>
                <a:spcPct val="0"/>
              </a:spcAft>
            </a:pPr>
            <a:r>
              <a:rPr lang="en-GB" sz="1200" dirty="0">
                <a:solidFill>
                  <a:srgbClr val="363636"/>
                </a:solidFill>
              </a:rPr>
              <a:t>HR=0.55 (90% CI; 0.38, 0.79), p=0.0036</a:t>
            </a:r>
          </a:p>
        </p:txBody>
      </p:sp>
      <p:graphicFrame>
        <p:nvGraphicFramePr>
          <p:cNvPr id="5163" name="Table 5162"/>
          <p:cNvGraphicFramePr>
            <a:graphicFrameLocks noGrp="1"/>
          </p:cNvGraphicFramePr>
          <p:nvPr>
            <p:extLst>
              <p:ext uri="{D42A27DB-BD31-4B8C-83A1-F6EECF244321}">
                <p14:modId xmlns:p14="http://schemas.microsoft.com/office/powerpoint/2010/main" val="2911971307"/>
              </p:ext>
            </p:extLst>
          </p:nvPr>
        </p:nvGraphicFramePr>
        <p:xfrm>
          <a:off x="2534902" y="3725923"/>
          <a:ext cx="2054481" cy="944880"/>
        </p:xfrm>
        <a:graphic>
          <a:graphicData uri="http://schemas.openxmlformats.org/drawingml/2006/table">
            <a:tbl>
              <a:tblPr firstRow="1" bandRow="1">
                <a:tableStyleId>{5C22544A-7EE6-4342-B048-85BDC9FD1C3A}</a:tableStyleId>
              </a:tblPr>
              <a:tblGrid>
                <a:gridCol w="651812">
                  <a:extLst>
                    <a:ext uri="{9D8B030D-6E8A-4147-A177-3AD203B41FA5}">
                      <a16:colId xmlns:a16="http://schemas.microsoft.com/office/drawing/2014/main" val="20000"/>
                    </a:ext>
                  </a:extLst>
                </a:gridCol>
                <a:gridCol w="764494">
                  <a:extLst>
                    <a:ext uri="{9D8B030D-6E8A-4147-A177-3AD203B41FA5}">
                      <a16:colId xmlns:a16="http://schemas.microsoft.com/office/drawing/2014/main" val="20001"/>
                    </a:ext>
                  </a:extLst>
                </a:gridCol>
                <a:gridCol w="638175">
                  <a:extLst>
                    <a:ext uri="{9D8B030D-6E8A-4147-A177-3AD203B41FA5}">
                      <a16:colId xmlns:a16="http://schemas.microsoft.com/office/drawing/2014/main" val="20002"/>
                    </a:ext>
                  </a:extLst>
                </a:gridCol>
              </a:tblGrid>
              <a:tr h="250264">
                <a:tc>
                  <a:txBody>
                    <a:bodyPr/>
                    <a:lstStyle/>
                    <a:p>
                      <a:pPr algn="ctr"/>
                      <a:endParaRPr lang="en-GB" sz="11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dirty="0">
                          <a:solidFill>
                            <a:schemeClr val="accent1"/>
                          </a:solidFill>
                        </a:rPr>
                        <a:t>G + D</a:t>
                      </a:r>
                    </a:p>
                    <a:p>
                      <a:pPr algn="ctr"/>
                      <a:r>
                        <a:rPr lang="en-GB" sz="1100" dirty="0">
                          <a:solidFill>
                            <a:schemeClr val="accent1"/>
                          </a:solidFill>
                        </a:rPr>
                        <a:t>n=87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dirty="0">
                          <a:solidFill>
                            <a:schemeClr val="accent2"/>
                          </a:solidFill>
                        </a:rPr>
                        <a:t>D</a:t>
                      </a:r>
                    </a:p>
                    <a:p>
                      <a:pPr algn="ctr"/>
                      <a:r>
                        <a:rPr lang="en-GB" sz="1100" dirty="0">
                          <a:solidFill>
                            <a:schemeClr val="accent2"/>
                          </a:solidFill>
                        </a:rPr>
                        <a:t>n=89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l"/>
                      <a:r>
                        <a:rPr lang="en-GB" sz="1100" dirty="0">
                          <a:solidFill>
                            <a:schemeClr val="bg1"/>
                          </a:solidFill>
                        </a:rPr>
                        <a:t>Deaths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100" dirty="0">
                          <a:solidFill>
                            <a:schemeClr val="bg1"/>
                          </a:solidFill>
                        </a:rPr>
                        <a:t>41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100" dirty="0">
                          <a:solidFill>
                            <a:schemeClr val="bg1"/>
                          </a:solidFill>
                        </a:rPr>
                        <a:t>51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840">
                <a:tc>
                  <a:txBody>
                    <a:bodyPr/>
                    <a:lstStyle/>
                    <a:p>
                      <a:pPr algn="l"/>
                      <a:r>
                        <a:rPr lang="en-GB" sz="1100" dirty="0">
                          <a:solidFill>
                            <a:schemeClr val="bg1"/>
                          </a:solidFill>
                        </a:rPr>
                        <a:t>Median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a:solidFill>
                            <a:schemeClr val="bg1"/>
                          </a:solidFill>
                        </a:rPr>
                        <a:t>10.7 </a:t>
                      </a:r>
                      <a:r>
                        <a:rPr lang="en-GB" sz="1100" dirty="0" err="1">
                          <a:solidFill>
                            <a:schemeClr val="bg1"/>
                          </a:solidFill>
                        </a:rPr>
                        <a:t>mo</a:t>
                      </a:r>
                      <a:endParaRPr lang="en-GB"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a:solidFill>
                            <a:schemeClr val="bg1"/>
                          </a:solidFill>
                        </a:rPr>
                        <a:t>6.4 </a:t>
                      </a:r>
                      <a:r>
                        <a:rPr lang="en-GB" sz="1100" dirty="0" err="1">
                          <a:solidFill>
                            <a:schemeClr val="bg1"/>
                          </a:solidFill>
                        </a:rPr>
                        <a:t>mo</a:t>
                      </a:r>
                      <a:endParaRPr lang="en-GB"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5165" name="Straight Connector 5164"/>
          <p:cNvCxnSpPr/>
          <p:nvPr/>
        </p:nvCxnSpPr>
        <p:spPr>
          <a:xfrm>
            <a:off x="3408275" y="4152508"/>
            <a:ext cx="104675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167" name="TextBox 5166"/>
          <p:cNvSpPr txBox="1"/>
          <p:nvPr/>
        </p:nvSpPr>
        <p:spPr>
          <a:xfrm>
            <a:off x="1286239" y="4683368"/>
            <a:ext cx="785793" cy="400110"/>
          </a:xfrm>
          <a:prstGeom prst="rect">
            <a:avLst/>
          </a:prstGeom>
          <a:noFill/>
        </p:spPr>
        <p:txBody>
          <a:bodyPr wrap="none" rtlCol="0">
            <a:spAutoFit/>
          </a:bodyPr>
          <a:lstStyle/>
          <a:p>
            <a:pPr algn="r"/>
            <a:r>
              <a:rPr lang="en-GB" sz="1000" dirty="0"/>
              <a:t>Patients at</a:t>
            </a:r>
          </a:p>
          <a:p>
            <a:pPr algn="r"/>
            <a:r>
              <a:rPr lang="en-GB" sz="1000" dirty="0"/>
              <a:t>risk</a:t>
            </a:r>
          </a:p>
        </p:txBody>
      </p:sp>
      <p:sp>
        <p:nvSpPr>
          <p:cNvPr id="5168" name="TextBox 5167"/>
          <p:cNvSpPr txBox="1"/>
          <p:nvPr/>
        </p:nvSpPr>
        <p:spPr>
          <a:xfrm>
            <a:off x="1956575" y="4699697"/>
            <a:ext cx="522899" cy="400110"/>
          </a:xfrm>
          <a:prstGeom prst="rect">
            <a:avLst/>
          </a:prstGeom>
          <a:noFill/>
        </p:spPr>
        <p:txBody>
          <a:bodyPr wrap="none" rtlCol="0">
            <a:spAutoFit/>
          </a:bodyPr>
          <a:lstStyle>
            <a:defPPr>
              <a:defRPr lang="en-US"/>
            </a:defPPr>
            <a:lvl1pPr algn="r">
              <a:defRPr sz="1200"/>
            </a:lvl1pPr>
          </a:lstStyle>
          <a:p>
            <a:r>
              <a:rPr lang="en-GB" sz="1000" dirty="0">
                <a:solidFill>
                  <a:schemeClr val="accent2"/>
                </a:solidFill>
              </a:rPr>
              <a:t>D</a:t>
            </a:r>
          </a:p>
          <a:p>
            <a:r>
              <a:rPr lang="en-GB" sz="1000" dirty="0">
                <a:solidFill>
                  <a:schemeClr val="accent1"/>
                </a:solidFill>
              </a:rPr>
              <a:t>G + D</a:t>
            </a:r>
          </a:p>
        </p:txBody>
      </p:sp>
      <p:sp>
        <p:nvSpPr>
          <p:cNvPr id="95" name="TextBox 94"/>
          <p:cNvSpPr txBox="1"/>
          <p:nvPr/>
        </p:nvSpPr>
        <p:spPr>
          <a:xfrm>
            <a:off x="2473517" y="4683368"/>
            <a:ext cx="325795" cy="400110"/>
          </a:xfrm>
          <a:prstGeom prst="rect">
            <a:avLst/>
          </a:prstGeom>
          <a:noFill/>
        </p:spPr>
        <p:txBody>
          <a:bodyPr wrap="none" rtlCol="0">
            <a:spAutoFit/>
          </a:bodyPr>
          <a:lstStyle>
            <a:defPPr>
              <a:defRPr lang="en-US"/>
            </a:defPPr>
            <a:lvl1pPr algn="r">
              <a:defRPr sz="1200"/>
            </a:lvl1pPr>
          </a:lstStyle>
          <a:p>
            <a:pPr algn="ctr"/>
            <a:r>
              <a:rPr lang="en-GB" sz="1000" dirty="0"/>
              <a:t>89</a:t>
            </a:r>
          </a:p>
          <a:p>
            <a:pPr algn="ctr"/>
            <a:r>
              <a:rPr lang="en-GB" sz="1000" dirty="0"/>
              <a:t>87</a:t>
            </a:r>
          </a:p>
        </p:txBody>
      </p:sp>
      <p:sp>
        <p:nvSpPr>
          <p:cNvPr id="96" name="TextBox 95"/>
          <p:cNvSpPr txBox="1"/>
          <p:nvPr/>
        </p:nvSpPr>
        <p:spPr>
          <a:xfrm>
            <a:off x="2696057" y="4683368"/>
            <a:ext cx="325795" cy="400110"/>
          </a:xfrm>
          <a:prstGeom prst="rect">
            <a:avLst/>
          </a:prstGeom>
          <a:noFill/>
        </p:spPr>
        <p:txBody>
          <a:bodyPr wrap="none" rtlCol="0">
            <a:spAutoFit/>
          </a:bodyPr>
          <a:lstStyle>
            <a:defPPr>
              <a:defRPr lang="en-US"/>
            </a:defPPr>
            <a:lvl1pPr algn="r">
              <a:defRPr sz="1200"/>
            </a:lvl1pPr>
          </a:lstStyle>
          <a:p>
            <a:pPr algn="ctr"/>
            <a:r>
              <a:rPr lang="en-GB" sz="1000" dirty="0"/>
              <a:t>84</a:t>
            </a:r>
          </a:p>
          <a:p>
            <a:pPr algn="ctr"/>
            <a:r>
              <a:rPr lang="en-GB" sz="1000" dirty="0"/>
              <a:t>85</a:t>
            </a:r>
          </a:p>
        </p:txBody>
      </p:sp>
      <p:sp>
        <p:nvSpPr>
          <p:cNvPr id="97" name="TextBox 96"/>
          <p:cNvSpPr txBox="1"/>
          <p:nvPr/>
        </p:nvSpPr>
        <p:spPr>
          <a:xfrm>
            <a:off x="2918737" y="4683368"/>
            <a:ext cx="325795" cy="400110"/>
          </a:xfrm>
          <a:prstGeom prst="rect">
            <a:avLst/>
          </a:prstGeom>
          <a:noFill/>
        </p:spPr>
        <p:txBody>
          <a:bodyPr wrap="none" rtlCol="0">
            <a:spAutoFit/>
          </a:bodyPr>
          <a:lstStyle>
            <a:defPPr>
              <a:defRPr lang="en-US"/>
            </a:defPPr>
            <a:lvl1pPr algn="r">
              <a:defRPr sz="1200"/>
            </a:lvl1pPr>
          </a:lstStyle>
          <a:p>
            <a:pPr algn="ctr"/>
            <a:r>
              <a:rPr lang="en-GB" sz="1000" dirty="0"/>
              <a:t>77</a:t>
            </a:r>
          </a:p>
          <a:p>
            <a:pPr algn="ctr"/>
            <a:r>
              <a:rPr lang="en-GB" sz="1000" dirty="0"/>
              <a:t>83</a:t>
            </a:r>
          </a:p>
        </p:txBody>
      </p:sp>
      <p:sp>
        <p:nvSpPr>
          <p:cNvPr id="98" name="TextBox 97"/>
          <p:cNvSpPr txBox="1"/>
          <p:nvPr/>
        </p:nvSpPr>
        <p:spPr>
          <a:xfrm>
            <a:off x="3125951" y="4683368"/>
            <a:ext cx="325730" cy="400110"/>
          </a:xfrm>
          <a:prstGeom prst="rect">
            <a:avLst/>
          </a:prstGeom>
          <a:noFill/>
        </p:spPr>
        <p:txBody>
          <a:bodyPr wrap="none" rtlCol="0">
            <a:spAutoFit/>
          </a:bodyPr>
          <a:lstStyle>
            <a:defPPr>
              <a:defRPr lang="en-US"/>
            </a:defPPr>
            <a:lvl1pPr algn="r">
              <a:defRPr sz="1200"/>
            </a:lvl1pPr>
          </a:lstStyle>
          <a:p>
            <a:pPr algn="ctr"/>
            <a:r>
              <a:rPr lang="en-GB" sz="1000" dirty="0"/>
              <a:t>71</a:t>
            </a:r>
          </a:p>
          <a:p>
            <a:pPr algn="ctr"/>
            <a:r>
              <a:rPr lang="en-GB" sz="1000" dirty="0"/>
              <a:t>79</a:t>
            </a:r>
          </a:p>
        </p:txBody>
      </p:sp>
      <p:sp>
        <p:nvSpPr>
          <p:cNvPr id="99" name="TextBox 98"/>
          <p:cNvSpPr txBox="1"/>
          <p:nvPr/>
        </p:nvSpPr>
        <p:spPr>
          <a:xfrm>
            <a:off x="3335989" y="4683368"/>
            <a:ext cx="325730" cy="400110"/>
          </a:xfrm>
          <a:prstGeom prst="rect">
            <a:avLst/>
          </a:prstGeom>
          <a:noFill/>
        </p:spPr>
        <p:txBody>
          <a:bodyPr wrap="none" rtlCol="0">
            <a:spAutoFit/>
          </a:bodyPr>
          <a:lstStyle>
            <a:defPPr>
              <a:defRPr lang="en-US"/>
            </a:defPPr>
            <a:lvl1pPr algn="r">
              <a:defRPr sz="1200"/>
            </a:lvl1pPr>
          </a:lstStyle>
          <a:p>
            <a:pPr algn="ctr"/>
            <a:r>
              <a:rPr lang="en-GB" sz="1000" dirty="0"/>
              <a:t>63</a:t>
            </a:r>
          </a:p>
          <a:p>
            <a:pPr algn="ctr"/>
            <a:r>
              <a:rPr lang="en-GB" sz="1000" dirty="0"/>
              <a:t>75</a:t>
            </a:r>
          </a:p>
        </p:txBody>
      </p:sp>
      <p:sp>
        <p:nvSpPr>
          <p:cNvPr id="100" name="TextBox 99"/>
          <p:cNvSpPr txBox="1"/>
          <p:nvPr/>
        </p:nvSpPr>
        <p:spPr>
          <a:xfrm>
            <a:off x="3530529" y="4683368"/>
            <a:ext cx="325730" cy="400110"/>
          </a:xfrm>
          <a:prstGeom prst="rect">
            <a:avLst/>
          </a:prstGeom>
          <a:noFill/>
        </p:spPr>
        <p:txBody>
          <a:bodyPr wrap="none" rtlCol="0">
            <a:spAutoFit/>
          </a:bodyPr>
          <a:lstStyle>
            <a:defPPr>
              <a:defRPr lang="en-US"/>
            </a:defPPr>
            <a:lvl1pPr algn="r">
              <a:defRPr sz="1200"/>
            </a:lvl1pPr>
          </a:lstStyle>
          <a:p>
            <a:pPr algn="ctr"/>
            <a:r>
              <a:rPr lang="en-GB" sz="1000" dirty="0"/>
              <a:t>57</a:t>
            </a:r>
          </a:p>
          <a:p>
            <a:pPr algn="ctr"/>
            <a:r>
              <a:rPr lang="en-GB" sz="1000" dirty="0"/>
              <a:t>72</a:t>
            </a:r>
          </a:p>
        </p:txBody>
      </p:sp>
      <p:sp>
        <p:nvSpPr>
          <p:cNvPr id="101" name="TextBox 100"/>
          <p:cNvSpPr txBox="1"/>
          <p:nvPr/>
        </p:nvSpPr>
        <p:spPr>
          <a:xfrm>
            <a:off x="3725069" y="4683368"/>
            <a:ext cx="325730" cy="400110"/>
          </a:xfrm>
          <a:prstGeom prst="rect">
            <a:avLst/>
          </a:prstGeom>
          <a:noFill/>
        </p:spPr>
        <p:txBody>
          <a:bodyPr wrap="none" rtlCol="0">
            <a:spAutoFit/>
          </a:bodyPr>
          <a:lstStyle>
            <a:defPPr>
              <a:defRPr lang="en-US"/>
            </a:defPPr>
            <a:lvl1pPr algn="r">
              <a:defRPr sz="1200"/>
            </a:lvl1pPr>
          </a:lstStyle>
          <a:p>
            <a:pPr algn="ctr"/>
            <a:r>
              <a:rPr lang="en-GB" sz="1000" dirty="0"/>
              <a:t>41</a:t>
            </a:r>
          </a:p>
          <a:p>
            <a:pPr algn="ctr"/>
            <a:r>
              <a:rPr lang="en-GB" sz="1000" dirty="0"/>
              <a:t>64</a:t>
            </a:r>
          </a:p>
        </p:txBody>
      </p:sp>
      <p:sp>
        <p:nvSpPr>
          <p:cNvPr id="102" name="TextBox 101"/>
          <p:cNvSpPr txBox="1"/>
          <p:nvPr/>
        </p:nvSpPr>
        <p:spPr>
          <a:xfrm>
            <a:off x="3921919" y="4683368"/>
            <a:ext cx="325730" cy="400110"/>
          </a:xfrm>
          <a:prstGeom prst="rect">
            <a:avLst/>
          </a:prstGeom>
          <a:noFill/>
        </p:spPr>
        <p:txBody>
          <a:bodyPr wrap="none" rtlCol="0">
            <a:spAutoFit/>
          </a:bodyPr>
          <a:lstStyle>
            <a:defPPr>
              <a:defRPr lang="en-US"/>
            </a:defPPr>
            <a:lvl1pPr algn="r">
              <a:defRPr sz="1200"/>
            </a:lvl1pPr>
          </a:lstStyle>
          <a:p>
            <a:pPr algn="ctr"/>
            <a:r>
              <a:rPr lang="en-GB" sz="1000" dirty="0"/>
              <a:t>26</a:t>
            </a:r>
          </a:p>
          <a:p>
            <a:pPr algn="ctr"/>
            <a:r>
              <a:rPr lang="en-GB" sz="1000" dirty="0"/>
              <a:t>49</a:t>
            </a:r>
          </a:p>
        </p:txBody>
      </p:sp>
      <p:sp>
        <p:nvSpPr>
          <p:cNvPr id="103" name="TextBox 102"/>
          <p:cNvSpPr txBox="1"/>
          <p:nvPr/>
        </p:nvSpPr>
        <p:spPr>
          <a:xfrm>
            <a:off x="4126791" y="4683368"/>
            <a:ext cx="325730" cy="400110"/>
          </a:xfrm>
          <a:prstGeom prst="rect">
            <a:avLst/>
          </a:prstGeom>
          <a:noFill/>
        </p:spPr>
        <p:txBody>
          <a:bodyPr wrap="none" rtlCol="0">
            <a:spAutoFit/>
          </a:bodyPr>
          <a:lstStyle>
            <a:defPPr>
              <a:defRPr lang="en-US"/>
            </a:defPPr>
            <a:lvl1pPr algn="r">
              <a:defRPr sz="1200"/>
            </a:lvl1pPr>
          </a:lstStyle>
          <a:p>
            <a:pPr algn="ctr"/>
            <a:r>
              <a:rPr lang="en-GB" sz="1000" dirty="0"/>
              <a:t>24</a:t>
            </a:r>
          </a:p>
          <a:p>
            <a:pPr algn="ctr"/>
            <a:r>
              <a:rPr lang="en-GB" sz="1000" dirty="0"/>
              <a:t>35</a:t>
            </a:r>
          </a:p>
        </p:txBody>
      </p:sp>
      <p:sp>
        <p:nvSpPr>
          <p:cNvPr id="104" name="TextBox 103"/>
          <p:cNvSpPr txBox="1"/>
          <p:nvPr/>
        </p:nvSpPr>
        <p:spPr>
          <a:xfrm>
            <a:off x="4321331" y="4683368"/>
            <a:ext cx="325730" cy="400110"/>
          </a:xfrm>
          <a:prstGeom prst="rect">
            <a:avLst/>
          </a:prstGeom>
          <a:noFill/>
        </p:spPr>
        <p:txBody>
          <a:bodyPr wrap="none" rtlCol="0">
            <a:spAutoFit/>
          </a:bodyPr>
          <a:lstStyle>
            <a:defPPr>
              <a:defRPr lang="en-US"/>
            </a:defPPr>
            <a:lvl1pPr algn="r">
              <a:defRPr sz="1200"/>
            </a:lvl1pPr>
          </a:lstStyle>
          <a:p>
            <a:pPr algn="ctr"/>
            <a:r>
              <a:rPr lang="en-GB" sz="1000" dirty="0"/>
              <a:t>22</a:t>
            </a:r>
          </a:p>
          <a:p>
            <a:pPr algn="ctr"/>
            <a:r>
              <a:rPr lang="en-GB" sz="1000" dirty="0"/>
              <a:t>28</a:t>
            </a:r>
          </a:p>
        </p:txBody>
      </p:sp>
      <p:sp>
        <p:nvSpPr>
          <p:cNvPr id="105" name="TextBox 104"/>
          <p:cNvSpPr txBox="1"/>
          <p:nvPr/>
        </p:nvSpPr>
        <p:spPr>
          <a:xfrm>
            <a:off x="4524299" y="4683368"/>
            <a:ext cx="325730" cy="400110"/>
          </a:xfrm>
          <a:prstGeom prst="rect">
            <a:avLst/>
          </a:prstGeom>
          <a:noFill/>
        </p:spPr>
        <p:txBody>
          <a:bodyPr wrap="none" rtlCol="0">
            <a:spAutoFit/>
          </a:bodyPr>
          <a:lstStyle>
            <a:defPPr>
              <a:defRPr lang="en-US"/>
            </a:defPPr>
            <a:lvl1pPr algn="r">
              <a:defRPr sz="1200"/>
            </a:lvl1pPr>
          </a:lstStyle>
          <a:p>
            <a:pPr algn="ctr"/>
            <a:r>
              <a:rPr lang="en-GB" sz="1000" dirty="0"/>
              <a:t>16</a:t>
            </a:r>
          </a:p>
          <a:p>
            <a:pPr algn="ctr"/>
            <a:r>
              <a:rPr lang="en-GB" sz="1000" dirty="0"/>
              <a:t>23</a:t>
            </a:r>
          </a:p>
        </p:txBody>
      </p:sp>
      <p:sp>
        <p:nvSpPr>
          <p:cNvPr id="106" name="TextBox 105"/>
          <p:cNvSpPr txBox="1"/>
          <p:nvPr/>
        </p:nvSpPr>
        <p:spPr>
          <a:xfrm>
            <a:off x="4727267" y="4683368"/>
            <a:ext cx="325730" cy="400110"/>
          </a:xfrm>
          <a:prstGeom prst="rect">
            <a:avLst/>
          </a:prstGeom>
          <a:noFill/>
        </p:spPr>
        <p:txBody>
          <a:bodyPr wrap="none" rtlCol="0">
            <a:spAutoFit/>
          </a:bodyPr>
          <a:lstStyle>
            <a:defPPr>
              <a:defRPr lang="en-US"/>
            </a:defPPr>
            <a:lvl1pPr algn="r">
              <a:defRPr sz="1200"/>
            </a:lvl1pPr>
          </a:lstStyle>
          <a:p>
            <a:pPr algn="ctr"/>
            <a:r>
              <a:rPr lang="en-GB" sz="1000" dirty="0"/>
              <a:t>11</a:t>
            </a:r>
          </a:p>
          <a:p>
            <a:pPr algn="ctr"/>
            <a:r>
              <a:rPr lang="en-GB" sz="1000" dirty="0"/>
              <a:t>19</a:t>
            </a:r>
          </a:p>
        </p:txBody>
      </p:sp>
      <p:sp>
        <p:nvSpPr>
          <p:cNvPr id="107" name="TextBox 106"/>
          <p:cNvSpPr txBox="1"/>
          <p:nvPr/>
        </p:nvSpPr>
        <p:spPr>
          <a:xfrm>
            <a:off x="4930235" y="4683368"/>
            <a:ext cx="325730" cy="400110"/>
          </a:xfrm>
          <a:prstGeom prst="rect">
            <a:avLst/>
          </a:prstGeom>
          <a:noFill/>
        </p:spPr>
        <p:txBody>
          <a:bodyPr wrap="none" rtlCol="0">
            <a:spAutoFit/>
          </a:bodyPr>
          <a:lstStyle>
            <a:defPPr>
              <a:defRPr lang="en-US"/>
            </a:defPPr>
            <a:lvl1pPr algn="r">
              <a:defRPr sz="1200"/>
            </a:lvl1pPr>
          </a:lstStyle>
          <a:p>
            <a:pPr algn="ctr"/>
            <a:r>
              <a:rPr lang="en-GB" sz="1000" dirty="0"/>
              <a:t>11</a:t>
            </a:r>
          </a:p>
          <a:p>
            <a:pPr algn="ctr"/>
            <a:r>
              <a:rPr lang="en-GB" sz="1000" dirty="0"/>
              <a:t>15</a:t>
            </a:r>
          </a:p>
        </p:txBody>
      </p:sp>
      <p:sp>
        <p:nvSpPr>
          <p:cNvPr id="108" name="TextBox 107"/>
          <p:cNvSpPr txBox="1"/>
          <p:nvPr/>
        </p:nvSpPr>
        <p:spPr>
          <a:xfrm>
            <a:off x="5133203" y="4683368"/>
            <a:ext cx="325731" cy="400110"/>
          </a:xfrm>
          <a:prstGeom prst="rect">
            <a:avLst/>
          </a:prstGeom>
          <a:noFill/>
        </p:spPr>
        <p:txBody>
          <a:bodyPr wrap="none" rtlCol="0">
            <a:spAutoFit/>
          </a:bodyPr>
          <a:lstStyle>
            <a:defPPr>
              <a:defRPr lang="en-US"/>
            </a:defPPr>
            <a:lvl1pPr algn="r">
              <a:defRPr sz="1200"/>
            </a:lvl1pPr>
          </a:lstStyle>
          <a:p>
            <a:pPr algn="ctr"/>
            <a:r>
              <a:rPr lang="en-GB" sz="1000" dirty="0"/>
              <a:t>8</a:t>
            </a:r>
          </a:p>
          <a:p>
            <a:pPr algn="ctr"/>
            <a:r>
              <a:rPr lang="en-GB" sz="1000" dirty="0"/>
              <a:t>11</a:t>
            </a:r>
          </a:p>
        </p:txBody>
      </p:sp>
      <p:sp>
        <p:nvSpPr>
          <p:cNvPr id="109" name="TextBox 108"/>
          <p:cNvSpPr txBox="1"/>
          <p:nvPr/>
        </p:nvSpPr>
        <p:spPr>
          <a:xfrm>
            <a:off x="5358795" y="4683368"/>
            <a:ext cx="255198" cy="400110"/>
          </a:xfrm>
          <a:prstGeom prst="rect">
            <a:avLst/>
          </a:prstGeom>
          <a:noFill/>
        </p:spPr>
        <p:txBody>
          <a:bodyPr wrap="none" rtlCol="0">
            <a:spAutoFit/>
          </a:bodyPr>
          <a:lstStyle>
            <a:defPPr>
              <a:defRPr lang="en-US"/>
            </a:defPPr>
            <a:lvl1pPr algn="r">
              <a:defRPr sz="1200"/>
            </a:lvl1pPr>
          </a:lstStyle>
          <a:p>
            <a:pPr algn="ctr"/>
            <a:r>
              <a:rPr lang="en-GB" sz="1000" dirty="0"/>
              <a:t>7</a:t>
            </a:r>
          </a:p>
          <a:p>
            <a:pPr algn="ctr"/>
            <a:r>
              <a:rPr lang="en-GB" sz="1000" dirty="0"/>
              <a:t>6</a:t>
            </a:r>
          </a:p>
        </p:txBody>
      </p:sp>
      <p:sp>
        <p:nvSpPr>
          <p:cNvPr id="110" name="TextBox 109"/>
          <p:cNvSpPr txBox="1"/>
          <p:nvPr/>
        </p:nvSpPr>
        <p:spPr>
          <a:xfrm>
            <a:off x="5549121" y="4683368"/>
            <a:ext cx="255198" cy="400110"/>
          </a:xfrm>
          <a:prstGeom prst="rect">
            <a:avLst/>
          </a:prstGeom>
          <a:noFill/>
        </p:spPr>
        <p:txBody>
          <a:bodyPr wrap="none" rtlCol="0">
            <a:spAutoFit/>
          </a:bodyPr>
          <a:lstStyle>
            <a:defPPr>
              <a:defRPr lang="en-US"/>
            </a:defPPr>
            <a:lvl1pPr algn="r">
              <a:defRPr sz="1200"/>
            </a:lvl1pPr>
          </a:lstStyle>
          <a:p>
            <a:pPr algn="ctr"/>
            <a:r>
              <a:rPr lang="en-GB" sz="1000" dirty="0"/>
              <a:t>4</a:t>
            </a:r>
          </a:p>
          <a:p>
            <a:pPr algn="ctr"/>
            <a:r>
              <a:rPr lang="en-GB" sz="1000" dirty="0"/>
              <a:t>5</a:t>
            </a:r>
          </a:p>
        </p:txBody>
      </p:sp>
      <p:sp>
        <p:nvSpPr>
          <p:cNvPr id="111" name="TextBox 110"/>
          <p:cNvSpPr txBox="1"/>
          <p:nvPr/>
        </p:nvSpPr>
        <p:spPr>
          <a:xfrm>
            <a:off x="5739447" y="4683368"/>
            <a:ext cx="255198" cy="400110"/>
          </a:xfrm>
          <a:prstGeom prst="rect">
            <a:avLst/>
          </a:prstGeom>
          <a:noFill/>
        </p:spPr>
        <p:txBody>
          <a:bodyPr wrap="none" rtlCol="0">
            <a:spAutoFit/>
          </a:bodyPr>
          <a:lstStyle>
            <a:defPPr>
              <a:defRPr lang="en-US"/>
            </a:defPPr>
            <a:lvl1pPr algn="r">
              <a:defRPr sz="1200"/>
            </a:lvl1pPr>
          </a:lstStyle>
          <a:p>
            <a:pPr algn="ctr"/>
            <a:r>
              <a:rPr lang="en-GB" sz="1000" dirty="0"/>
              <a:t>3</a:t>
            </a:r>
          </a:p>
          <a:p>
            <a:pPr algn="ctr"/>
            <a:r>
              <a:rPr lang="en-GB" sz="1000" dirty="0"/>
              <a:t>3</a:t>
            </a:r>
          </a:p>
        </p:txBody>
      </p:sp>
      <p:sp>
        <p:nvSpPr>
          <p:cNvPr id="112" name="TextBox 111"/>
          <p:cNvSpPr txBox="1"/>
          <p:nvPr/>
        </p:nvSpPr>
        <p:spPr>
          <a:xfrm>
            <a:off x="5942415" y="4683368"/>
            <a:ext cx="255198" cy="400110"/>
          </a:xfrm>
          <a:prstGeom prst="rect">
            <a:avLst/>
          </a:prstGeom>
          <a:noFill/>
        </p:spPr>
        <p:txBody>
          <a:bodyPr wrap="none" rtlCol="0">
            <a:spAutoFit/>
          </a:bodyPr>
          <a:lstStyle>
            <a:defPPr>
              <a:defRPr lang="en-US"/>
            </a:defPPr>
            <a:lvl1pPr algn="r">
              <a:defRPr sz="1200"/>
            </a:lvl1pPr>
          </a:lstStyle>
          <a:p>
            <a:pPr algn="ctr"/>
            <a:r>
              <a:rPr lang="en-GB" sz="1000" dirty="0"/>
              <a:t>3</a:t>
            </a:r>
          </a:p>
          <a:p>
            <a:pPr algn="ctr"/>
            <a:r>
              <a:rPr lang="en-GB" sz="1000" dirty="0"/>
              <a:t>2</a:t>
            </a:r>
          </a:p>
        </p:txBody>
      </p:sp>
      <p:sp>
        <p:nvSpPr>
          <p:cNvPr id="113" name="TextBox 112"/>
          <p:cNvSpPr txBox="1"/>
          <p:nvPr/>
        </p:nvSpPr>
        <p:spPr>
          <a:xfrm>
            <a:off x="6145383" y="4683368"/>
            <a:ext cx="255198" cy="400110"/>
          </a:xfrm>
          <a:prstGeom prst="rect">
            <a:avLst/>
          </a:prstGeom>
          <a:noFill/>
        </p:spPr>
        <p:txBody>
          <a:bodyPr wrap="none" rtlCol="0">
            <a:spAutoFit/>
          </a:bodyPr>
          <a:lstStyle>
            <a:defPPr>
              <a:defRPr lang="en-US"/>
            </a:defPPr>
            <a:lvl1pPr algn="r">
              <a:defRPr sz="1200"/>
            </a:lvl1pPr>
          </a:lstStyle>
          <a:p>
            <a:pPr algn="ctr"/>
            <a:r>
              <a:rPr lang="en-GB" sz="1000" dirty="0"/>
              <a:t>2</a:t>
            </a:r>
          </a:p>
          <a:p>
            <a:pPr algn="ctr"/>
            <a:r>
              <a:rPr lang="en-GB" sz="1000" dirty="0"/>
              <a:t>1</a:t>
            </a:r>
          </a:p>
        </p:txBody>
      </p:sp>
      <p:sp>
        <p:nvSpPr>
          <p:cNvPr id="114" name="TextBox 113"/>
          <p:cNvSpPr txBox="1"/>
          <p:nvPr/>
        </p:nvSpPr>
        <p:spPr>
          <a:xfrm>
            <a:off x="6339923" y="4683368"/>
            <a:ext cx="255198" cy="400110"/>
          </a:xfrm>
          <a:prstGeom prst="rect">
            <a:avLst/>
          </a:prstGeom>
          <a:noFill/>
        </p:spPr>
        <p:txBody>
          <a:bodyPr wrap="none" rtlCol="0">
            <a:spAutoFit/>
          </a:bodyPr>
          <a:lstStyle>
            <a:defPPr>
              <a:defRPr lang="en-US"/>
            </a:defPPr>
            <a:lvl1pPr algn="r">
              <a:defRPr sz="1200"/>
            </a:lvl1pPr>
          </a:lstStyle>
          <a:p>
            <a:pPr algn="ctr"/>
            <a:r>
              <a:rPr lang="en-GB" sz="1000" dirty="0"/>
              <a:t>1</a:t>
            </a:r>
          </a:p>
          <a:p>
            <a:pPr algn="ctr"/>
            <a:r>
              <a:rPr lang="en-GB" sz="1000" dirty="0"/>
              <a:t>0</a:t>
            </a:r>
          </a:p>
        </p:txBody>
      </p:sp>
      <p:sp>
        <p:nvSpPr>
          <p:cNvPr id="115" name="TextBox 114"/>
          <p:cNvSpPr txBox="1"/>
          <p:nvPr/>
        </p:nvSpPr>
        <p:spPr>
          <a:xfrm>
            <a:off x="6534463" y="4683368"/>
            <a:ext cx="255198" cy="246221"/>
          </a:xfrm>
          <a:prstGeom prst="rect">
            <a:avLst/>
          </a:prstGeom>
          <a:noFill/>
        </p:spPr>
        <p:txBody>
          <a:bodyPr wrap="none" rtlCol="0">
            <a:spAutoFit/>
          </a:bodyPr>
          <a:lstStyle>
            <a:defPPr>
              <a:defRPr lang="en-US"/>
            </a:defPPr>
            <a:lvl1pPr algn="r">
              <a:defRPr sz="1200"/>
            </a:lvl1pPr>
          </a:lstStyle>
          <a:p>
            <a:pPr algn="ctr"/>
            <a:r>
              <a:rPr lang="en-GB" sz="1000" dirty="0"/>
              <a:t>0</a:t>
            </a:r>
          </a:p>
        </p:txBody>
      </p:sp>
      <p:sp>
        <p:nvSpPr>
          <p:cNvPr id="116" name="Text Box 4"/>
          <p:cNvSpPr txBox="1">
            <a:spLocks noChangeArrowheads="1"/>
          </p:cNvSpPr>
          <p:nvPr/>
        </p:nvSpPr>
        <p:spPr bwMode="auto">
          <a:xfrm>
            <a:off x="350752" y="6474897"/>
            <a:ext cx="18947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solidFill>
                  <a:srgbClr val="363636"/>
                </a:solidFill>
              </a:rPr>
              <a:t>D, docetaxel; G, ganetespib</a:t>
            </a:r>
          </a:p>
        </p:txBody>
      </p:sp>
    </p:spTree>
    <p:custDataLst>
      <p:tags r:id="rId1"/>
    </p:custDataLst>
    <p:extLst>
      <p:ext uri="{BB962C8B-B14F-4D97-AF65-F5344CB8AC3E}">
        <p14:creationId xmlns:p14="http://schemas.microsoft.com/office/powerpoint/2010/main" val="3942589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lstStyle/>
          <a:p>
            <a:pPr marL="250825" lvl="1" indent="-250825">
              <a:buSzPct val="110000"/>
              <a:buFontTx/>
              <a:buChar char="•"/>
            </a:pPr>
            <a:r>
              <a:rPr lang="en-GB" sz="1800" dirty="0" err="1"/>
              <a:t>Ganetespib+docetaxel</a:t>
            </a:r>
            <a:r>
              <a:rPr lang="en-GB" sz="1800" dirty="0"/>
              <a:t> improved survival (overall and progression free) compared with docetaxel alone in the ITT population and key subgroups </a:t>
            </a:r>
          </a:p>
          <a:p>
            <a:pPr marL="250825" lvl="1" indent="-250825">
              <a:buSzPct val="110000"/>
              <a:buFontTx/>
              <a:buChar char="•"/>
            </a:pPr>
            <a:r>
              <a:rPr lang="en-GB" sz="1800" dirty="0" err="1"/>
              <a:t>Ganetespib+docetaxel</a:t>
            </a:r>
            <a:r>
              <a:rPr lang="en-GB" sz="1800" dirty="0"/>
              <a:t> was well tolerated and had an acceptable safety profile</a:t>
            </a:r>
          </a:p>
          <a:p>
            <a:pPr marL="250825" lvl="1" indent="-250825">
              <a:buSzPct val="110000"/>
              <a:buFontTx/>
              <a:buChar char="•"/>
            </a:pPr>
            <a:r>
              <a:rPr lang="en-GB" sz="1800" dirty="0"/>
              <a:t>Greater improvements in OS and PFS were observed in the </a:t>
            </a:r>
            <a:r>
              <a:rPr lang="en-GB" sz="1800" dirty="0" err="1"/>
              <a:t>prespecified</a:t>
            </a:r>
            <a:r>
              <a:rPr lang="en-GB" sz="1800" dirty="0"/>
              <a:t> population of patients with a diagnosis of advanced disease of &gt;6 months (interim analysis), which is used as a clinical marker of </a:t>
            </a:r>
            <a:r>
              <a:rPr lang="en-GB" sz="1800" dirty="0" err="1"/>
              <a:t>chemosensitive</a:t>
            </a:r>
            <a:r>
              <a:rPr lang="en-GB" sz="1800" dirty="0"/>
              <a:t> disease</a:t>
            </a:r>
          </a:p>
          <a:p>
            <a:pPr marL="250825" lvl="1" indent="-250825">
              <a:buSzPct val="110000"/>
              <a:buFontTx/>
              <a:buChar char="•"/>
            </a:pPr>
            <a:r>
              <a:rPr lang="en-GB" sz="1800" dirty="0" err="1"/>
              <a:t>Ganetespib+docetaxel</a:t>
            </a:r>
            <a:r>
              <a:rPr lang="en-GB" sz="1800" dirty="0"/>
              <a:t> reduced the rate of new lesions, which is consistent with Hsp90 role in tumour invasiveness, metastases and angiogenesis</a:t>
            </a:r>
          </a:p>
          <a:p>
            <a:pPr marL="250825" lvl="1" indent="-250825">
              <a:buSzPct val="110000"/>
              <a:buFontTx/>
              <a:buChar char="•"/>
            </a:pPr>
            <a:r>
              <a:rPr lang="en-GB" sz="1800" dirty="0"/>
              <a:t>GALAXY-2 is an ongoing Phase III trial that is specifically enrolling patients with a diagnosis of advanced disease of &gt;6 months</a:t>
            </a:r>
          </a:p>
          <a:p>
            <a:endParaRPr lang="en-GB" sz="2800" dirty="0"/>
          </a:p>
        </p:txBody>
      </p:sp>
      <p:sp>
        <p:nvSpPr>
          <p:cNvPr id="4" name="Text Box 4"/>
          <p:cNvSpPr txBox="1">
            <a:spLocks noChangeArrowheads="1"/>
          </p:cNvSpPr>
          <p:nvPr/>
        </p:nvSpPr>
        <p:spPr bwMode="auto">
          <a:xfrm>
            <a:off x="5203217" y="6474897"/>
            <a:ext cx="37201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Fennell et al. </a:t>
            </a:r>
            <a:r>
              <a:rPr lang="it-IT" sz="1200" dirty="0">
                <a:solidFill>
                  <a:srgbClr val="363636"/>
                </a:solidFill>
              </a:rPr>
              <a:t>Ann Oncol 24, 2013; (suppl; </a:t>
            </a:r>
            <a:r>
              <a:rPr lang="it-IT" sz="1200" dirty="0" err="1">
                <a:solidFill>
                  <a:srgbClr val="363636"/>
                </a:solidFill>
              </a:rPr>
              <a:t>abstr</a:t>
            </a:r>
            <a:r>
              <a:rPr lang="it-IT" sz="1200" dirty="0">
                <a:solidFill>
                  <a:srgbClr val="363636"/>
                </a:solidFill>
              </a:rPr>
              <a:t> 3416)</a:t>
            </a:r>
            <a:endParaRPr lang="en-GB" sz="1200" dirty="0">
              <a:solidFill>
                <a:srgbClr val="363636"/>
              </a:solidFill>
            </a:endParaRPr>
          </a:p>
        </p:txBody>
      </p:sp>
    </p:spTree>
    <p:extLst>
      <p:ext uri="{BB962C8B-B14F-4D97-AF65-F5344CB8AC3E}">
        <p14:creationId xmlns:p14="http://schemas.microsoft.com/office/powerpoint/2010/main" val="2744738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stage / locally advanced NSCLC and related biomarkers</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17696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hony Paisley\Downloads\shutterstock_131698556 (1).jpg"/>
          <p:cNvPicPr>
            <a:picLocks noChangeAspect="1" noChangeArrowheads="1"/>
          </p:cNvPicPr>
          <p:nvPr/>
        </p:nvPicPr>
        <p:blipFill rotWithShape="1">
          <a:blip r:embed="rId3">
            <a:extLst>
              <a:ext uri="{28A0092B-C50C-407E-A947-70E740481C1C}">
                <a14:useLocalDpi xmlns:a14="http://schemas.microsoft.com/office/drawing/2010/main" val="0"/>
              </a:ext>
            </a:extLst>
          </a:blip>
          <a:srcRect t="8738" b="19523"/>
          <a:stretch/>
        </p:blipFill>
        <p:spPr bwMode="auto">
          <a:xfrm>
            <a:off x="0" y="1231902"/>
            <a:ext cx="9144000" cy="4919806"/>
          </a:xfrm>
          <a:prstGeom prst="rect">
            <a:avLst/>
          </a:prstGeom>
          <a:noFill/>
          <a:extLst>
            <a:ext uri="{909E8E84-426E-40DD-AFC4-6F175D3DCCD1}">
              <a14:hiddenFill xmlns:a14="http://schemas.microsoft.com/office/drawing/2010/main">
                <a:solidFill>
                  <a:srgbClr val="FFFFFF"/>
                </a:solidFill>
              </a14:hiddenFill>
            </a:ext>
          </a:extLst>
        </p:spPr>
      </p:pic>
      <p:sp>
        <p:nvSpPr>
          <p:cNvPr id="5" name="Round Same Side Corner Rectangle 4"/>
          <p:cNvSpPr/>
          <p:nvPr/>
        </p:nvSpPr>
        <p:spPr>
          <a:xfrm rot="5400000">
            <a:off x="1351299" y="257443"/>
            <a:ext cx="1442105" cy="4144715"/>
          </a:xfrm>
          <a:prstGeom prst="round2SameRect">
            <a:avLst>
              <a:gd name="adj1" fmla="val 7081"/>
              <a:gd name="adj2" fmla="val 0"/>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71044" y="2048854"/>
            <a:ext cx="4096156" cy="1177184"/>
          </a:xfrm>
          <a:effectLst/>
        </p:spPr>
        <p:txBody>
          <a:bodyPr lIns="0" tIns="0" rIns="0" bIns="0" anchor="t">
            <a:normAutofit fontScale="90000"/>
          </a:bodyPr>
          <a:lstStyle/>
          <a:p>
            <a:r>
              <a:rPr lang="en-US" sz="6000" dirty="0">
                <a:effectLst/>
                <a:cs typeface="Arial"/>
              </a:rPr>
              <a:t>ESMO 2013 </a:t>
            </a:r>
            <a:endParaRPr lang="en-US" sz="2400" i="1" dirty="0">
              <a:effectLst/>
              <a:cs typeface="Arial"/>
            </a:endParaRPr>
          </a:p>
        </p:txBody>
      </p:sp>
      <p:cxnSp>
        <p:nvCxnSpPr>
          <p:cNvPr id="26" name="Straight Connector 25"/>
          <p:cNvCxnSpPr/>
          <p:nvPr/>
        </p:nvCxnSpPr>
        <p:spPr>
          <a:xfrm rot="5400000" flipH="1" flipV="1">
            <a:off x="1368500" y="647586"/>
            <a:ext cx="841556" cy="1588"/>
          </a:xfrm>
          <a:prstGeom prst="line">
            <a:avLst/>
          </a:prstGeom>
          <a:noFill/>
          <a:ln w="6350" cap="flat" cmpd="sng" algn="ctr">
            <a:solidFill>
              <a:srgbClr val="3F5075"/>
            </a:solidFill>
            <a:prstDash val="solid"/>
            <a:round/>
            <a:headEnd type="none" w="med" len="med"/>
            <a:tailEnd type="none" w="med" len="med"/>
          </a:ln>
          <a:effectLst/>
        </p:spPr>
      </p:cxnSp>
      <p:sp>
        <p:nvSpPr>
          <p:cNvPr id="12" name="Rectangle 11"/>
          <p:cNvSpPr/>
          <p:nvPr/>
        </p:nvSpPr>
        <p:spPr>
          <a:xfrm>
            <a:off x="139396" y="1719560"/>
            <a:ext cx="4005313" cy="307777"/>
          </a:xfrm>
          <a:prstGeom prst="rect">
            <a:avLst/>
          </a:prstGeom>
        </p:spPr>
        <p:txBody>
          <a:bodyPr wrap="square">
            <a:spAutoFit/>
          </a:bodyPr>
          <a:lstStyle/>
          <a:p>
            <a:r>
              <a:rPr lang="en-GB" sz="1400" dirty="0">
                <a:solidFill>
                  <a:schemeClr val="bg1"/>
                </a:solidFill>
                <a:effectLst/>
                <a:latin typeface="+mj-lt"/>
                <a:cs typeface="Arial"/>
              </a:rPr>
              <a:t>27 Sep – 1 Oct 2013 |</a:t>
            </a:r>
            <a:r>
              <a:rPr lang="en-GB" sz="1400" dirty="0">
                <a:solidFill>
                  <a:schemeClr val="bg1"/>
                </a:solidFill>
                <a:effectLst/>
                <a:latin typeface="+mj-lt"/>
              </a:rPr>
              <a:t> </a:t>
            </a:r>
            <a:r>
              <a:rPr lang="en-GB" sz="1400" dirty="0">
                <a:solidFill>
                  <a:schemeClr val="bg1"/>
                </a:solidFill>
                <a:effectLst/>
                <a:latin typeface="+mj-lt"/>
                <a:cs typeface="Arial"/>
              </a:rPr>
              <a:t>Amsterdam, Netherlands </a:t>
            </a:r>
            <a:endParaRPr lang="en-GB" sz="1400" dirty="0">
              <a:solidFill>
                <a:schemeClr val="bg1"/>
              </a:solidFill>
              <a:effectLst/>
              <a:latin typeface="+mj-lt"/>
            </a:endParaRPr>
          </a:p>
        </p:txBody>
      </p:sp>
      <p:pic>
        <p:nvPicPr>
          <p:cNvPr id="13" name="图片 12">
            <a:extLst>
              <a:ext uri="{FF2B5EF4-FFF2-40B4-BE49-F238E27FC236}">
                <a16:creationId xmlns:a16="http://schemas.microsoft.com/office/drawing/2014/main" id="{03331DFA-B2AF-4463-BAE1-2D81B58995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40" y="65087"/>
            <a:ext cx="1108581" cy="1135137"/>
          </a:xfrm>
          <a:prstGeom prst="rect">
            <a:avLst/>
          </a:prstGeom>
        </p:spPr>
      </p:pic>
      <p:sp>
        <p:nvSpPr>
          <p:cNvPr id="14" name="Subtitle 2">
            <a:extLst>
              <a:ext uri="{FF2B5EF4-FFF2-40B4-BE49-F238E27FC236}">
                <a16:creationId xmlns:a16="http://schemas.microsoft.com/office/drawing/2014/main" id="{A0C29CF8-AA2E-4B3E-917E-7E7081CC5F0F}"/>
              </a:ext>
            </a:extLst>
          </p:cNvPr>
          <p:cNvSpPr txBox="1">
            <a:spLocks/>
          </p:cNvSpPr>
          <p:nvPr/>
        </p:nvSpPr>
        <p:spPr>
          <a:xfrm>
            <a:off x="1788484" y="401725"/>
            <a:ext cx="3703329" cy="532364"/>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3F5075"/>
                </a:solidFill>
                <a:effectLst/>
                <a:uLnTx/>
                <a:uFillTx/>
                <a:latin typeface="Arial"/>
                <a:ea typeface="+mn-ea"/>
                <a:cs typeface="Arial"/>
              </a:rPr>
              <a:t>Beijing Capstone Management Consulting Co. Ltd.</a:t>
            </a:r>
          </a:p>
        </p:txBody>
      </p:sp>
    </p:spTree>
    <p:custDataLst>
      <p:tags r:id="rId1"/>
    </p:custDataLst>
    <p:extLst>
      <p:ext uri="{BB962C8B-B14F-4D97-AF65-F5344CB8AC3E}">
        <p14:creationId xmlns:p14="http://schemas.microsoft.com/office/powerpoint/2010/main" val="198446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2000" dirty="0"/>
              <a:t>2: A phase III study of </a:t>
            </a:r>
            <a:r>
              <a:rPr lang="en-GB" sz="2000" dirty="0" err="1"/>
              <a:t>belagenpumatucel</a:t>
            </a:r>
            <a:r>
              <a:rPr lang="en-GB" sz="2000" dirty="0"/>
              <a:t>-L therapeutic </a:t>
            </a:r>
            <a:r>
              <a:rPr lang="en-GB" sz="2000" dirty="0" err="1"/>
              <a:t>tumor</a:t>
            </a:r>
            <a:r>
              <a:rPr lang="en-GB" sz="2000" dirty="0"/>
              <a:t> cell vaccine for non-small cell lung cancer (NSCLC) – </a:t>
            </a:r>
            <a:r>
              <a:rPr lang="en-GB" sz="2000" i="1" dirty="0" err="1"/>
              <a:t>Giaccone</a:t>
            </a:r>
            <a:r>
              <a:rPr lang="en-GB" sz="2000" i="1" dirty="0"/>
              <a:t> G et al</a:t>
            </a:r>
            <a:endParaRPr lang="en-GB" altLang="zh-CN" sz="3200" dirty="0"/>
          </a:p>
        </p:txBody>
      </p:sp>
      <p:sp>
        <p:nvSpPr>
          <p:cNvPr id="60419" name="Rectangle 9"/>
          <p:cNvSpPr>
            <a:spLocks noGrp="1" noChangeArrowheads="1"/>
          </p:cNvSpPr>
          <p:nvPr>
            <p:ph sz="half" idx="1"/>
          </p:nvPr>
        </p:nvSpPr>
        <p:spPr>
          <a:xfrm>
            <a:off x="228600" y="5578760"/>
            <a:ext cx="4267200" cy="990600"/>
          </a:xfrm>
        </p:spPr>
        <p:txBody>
          <a:bodyPr/>
          <a:lstStyle/>
          <a:p>
            <a:pPr marL="0" indent="0">
              <a:buNone/>
            </a:pPr>
            <a:r>
              <a:rPr lang="en-GB" sz="1600" b="1" dirty="0"/>
              <a:t>Primary endpoint</a:t>
            </a:r>
          </a:p>
          <a:p>
            <a:r>
              <a:rPr lang="en-GB" sz="1600" dirty="0"/>
              <a:t>OS</a:t>
            </a:r>
          </a:p>
          <a:p>
            <a:endParaRPr lang="en-GB" sz="1600" dirty="0"/>
          </a:p>
        </p:txBody>
      </p:sp>
      <p:sp>
        <p:nvSpPr>
          <p:cNvPr id="23556" name="Content Placeholder 26"/>
          <p:cNvSpPr>
            <a:spLocks noGrp="1"/>
          </p:cNvSpPr>
          <p:nvPr>
            <p:ph sz="half" idx="2"/>
          </p:nvPr>
        </p:nvSpPr>
        <p:spPr>
          <a:xfrm>
            <a:off x="4648200" y="5578760"/>
            <a:ext cx="4267200" cy="1066800"/>
          </a:xfrm>
        </p:spPr>
        <p:txBody>
          <a:bodyPr/>
          <a:lstStyle/>
          <a:p>
            <a:pPr marL="0" indent="0">
              <a:buNone/>
            </a:pPr>
            <a:r>
              <a:rPr lang="en-GB" sz="1600" b="1" dirty="0"/>
              <a:t>Secondary endpoints</a:t>
            </a:r>
          </a:p>
          <a:p>
            <a:r>
              <a:rPr lang="en-GB" sz="1600" dirty="0"/>
              <a:t>PFS, ORR, safety</a:t>
            </a:r>
          </a:p>
        </p:txBody>
      </p:sp>
      <p:sp>
        <p:nvSpPr>
          <p:cNvPr id="23558" name="Oval 14"/>
          <p:cNvSpPr>
            <a:spLocks noChangeArrowheads="1"/>
          </p:cNvSpPr>
          <p:nvPr/>
        </p:nvSpPr>
        <p:spPr bwMode="auto">
          <a:xfrm>
            <a:off x="3941537" y="3735673"/>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23559" name="AutoShape 15"/>
          <p:cNvCxnSpPr>
            <a:cxnSpLocks noChangeShapeType="1"/>
            <a:stCxn id="23558" idx="0"/>
          </p:cNvCxnSpPr>
          <p:nvPr/>
        </p:nvCxnSpPr>
        <p:spPr bwMode="auto">
          <a:xfrm rot="5400000" flipH="1" flipV="1">
            <a:off x="4236189" y="3106553"/>
            <a:ext cx="626267" cy="631975"/>
          </a:xfrm>
          <a:prstGeom prst="bentConnector2">
            <a:avLst/>
          </a:prstGeom>
          <a:noFill/>
          <a:ln w="38100">
            <a:solidFill>
              <a:schemeClr val="bg1"/>
            </a:solidFill>
            <a:miter lim="800000"/>
            <a:headEnd/>
            <a:tailEnd type="triangle" w="med" len="med"/>
          </a:ln>
        </p:spPr>
      </p:cxnSp>
      <p:cxnSp>
        <p:nvCxnSpPr>
          <p:cNvPr id="23560" name="AutoShape 16"/>
          <p:cNvCxnSpPr>
            <a:cxnSpLocks noChangeShapeType="1"/>
            <a:stCxn id="23558" idx="4"/>
          </p:cNvCxnSpPr>
          <p:nvPr/>
        </p:nvCxnSpPr>
        <p:spPr bwMode="auto">
          <a:xfrm rot="16200000" flipH="1">
            <a:off x="4239363" y="4313844"/>
            <a:ext cx="619919" cy="631975"/>
          </a:xfrm>
          <a:prstGeom prst="bentConnector2">
            <a:avLst/>
          </a:prstGeom>
          <a:noFill/>
          <a:ln w="38100">
            <a:solidFill>
              <a:schemeClr val="bg1"/>
            </a:solidFill>
            <a:miter lim="800000"/>
            <a:headEnd/>
            <a:tailEnd type="triangle" w="med" len="med"/>
          </a:ln>
        </p:spPr>
      </p:cxnSp>
      <p:sp>
        <p:nvSpPr>
          <p:cNvPr id="23562" name="AutoShape 12"/>
          <p:cNvSpPr>
            <a:spLocks noChangeArrowheads="1"/>
          </p:cNvSpPr>
          <p:nvPr/>
        </p:nvSpPr>
        <p:spPr bwMode="auto">
          <a:xfrm>
            <a:off x="8257722" y="4675473"/>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23564" name="AutoShape 12"/>
          <p:cNvSpPr>
            <a:spLocks noChangeArrowheads="1"/>
          </p:cNvSpPr>
          <p:nvPr/>
        </p:nvSpPr>
        <p:spPr bwMode="auto">
          <a:xfrm>
            <a:off x="8257722" y="2787068"/>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43" name="Content Placeholder 26"/>
          <p:cNvSpPr txBox="1">
            <a:spLocks/>
          </p:cNvSpPr>
          <p:nvPr/>
        </p:nvSpPr>
        <p:spPr bwMode="auto">
          <a:xfrm>
            <a:off x="4855936" y="3619785"/>
            <a:ext cx="4067402"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lgn="l">
              <a:spcBef>
                <a:spcPts val="0"/>
              </a:spcBef>
              <a:spcAft>
                <a:spcPts val="400"/>
              </a:spcAft>
              <a:buFont typeface="Arial" pitchFamily="34" charset="0"/>
              <a:buChar char="•"/>
              <a:defRPr/>
            </a:pPr>
            <a:r>
              <a:rPr lang="en-GB" sz="1400" dirty="0">
                <a:latin typeface="+mn-lt"/>
              </a:rPr>
              <a:t>Stage, brain metastases</a:t>
            </a:r>
          </a:p>
          <a:p>
            <a:pPr marL="203200" indent="-203200" algn="l">
              <a:spcBef>
                <a:spcPts val="0"/>
              </a:spcBef>
              <a:spcAft>
                <a:spcPts val="400"/>
              </a:spcAft>
              <a:buFont typeface="Arial" pitchFamily="34" charset="0"/>
              <a:buChar char="•"/>
              <a:defRPr/>
            </a:pPr>
            <a:r>
              <a:rPr lang="en-GB" sz="1400" dirty="0">
                <a:latin typeface="+mn-lt"/>
              </a:rPr>
              <a:t>Frontline radiation therapy/</a:t>
            </a:r>
            <a:r>
              <a:rPr lang="en-GB" sz="1400" dirty="0" err="1">
                <a:latin typeface="+mn-lt"/>
              </a:rPr>
              <a:t>bevacizumab</a:t>
            </a:r>
            <a:endParaRPr lang="en-GB" sz="1400" dirty="0">
              <a:latin typeface="+mn-lt"/>
            </a:endParaRPr>
          </a:p>
        </p:txBody>
      </p:sp>
      <p:cxnSp>
        <p:nvCxnSpPr>
          <p:cNvPr id="23566" name="AutoShape 19"/>
          <p:cNvCxnSpPr>
            <a:cxnSpLocks noChangeShapeType="1"/>
            <a:endCxn id="23558" idx="2"/>
          </p:cNvCxnSpPr>
          <p:nvPr/>
        </p:nvCxnSpPr>
        <p:spPr bwMode="auto">
          <a:xfrm>
            <a:off x="3684814" y="4027773"/>
            <a:ext cx="256723" cy="0"/>
          </a:xfrm>
          <a:prstGeom prst="straightConnector1">
            <a:avLst/>
          </a:prstGeom>
          <a:noFill/>
          <a:ln w="38100">
            <a:solidFill>
              <a:schemeClr val="bg1"/>
            </a:solidFill>
            <a:round/>
            <a:headEnd/>
            <a:tailEnd type="triangle" w="med" len="med"/>
          </a:ln>
        </p:spPr>
      </p:cxnSp>
      <p:cxnSp>
        <p:nvCxnSpPr>
          <p:cNvPr id="23567" name="AutoShape 20"/>
          <p:cNvCxnSpPr>
            <a:cxnSpLocks noChangeShapeType="1"/>
            <a:stCxn id="47" idx="3"/>
            <a:endCxn id="23562" idx="1"/>
          </p:cNvCxnSpPr>
          <p:nvPr/>
        </p:nvCxnSpPr>
        <p:spPr bwMode="auto">
          <a:xfrm>
            <a:off x="7542220" y="4939792"/>
            <a:ext cx="715502" cy="0"/>
          </a:xfrm>
          <a:prstGeom prst="straightConnector1">
            <a:avLst/>
          </a:prstGeom>
          <a:noFill/>
          <a:ln w="38100">
            <a:solidFill>
              <a:schemeClr val="bg1"/>
            </a:solidFill>
            <a:prstDash val="dash"/>
            <a:round/>
            <a:headEnd/>
            <a:tailEnd type="triangle" w="med" len="med"/>
          </a:ln>
        </p:spPr>
      </p:cxnSp>
      <p:cxnSp>
        <p:nvCxnSpPr>
          <p:cNvPr id="23568" name="AutoShape 21"/>
          <p:cNvCxnSpPr>
            <a:cxnSpLocks noChangeShapeType="1"/>
            <a:stCxn id="48" idx="3"/>
            <a:endCxn id="23564" idx="1"/>
          </p:cNvCxnSpPr>
          <p:nvPr/>
        </p:nvCxnSpPr>
        <p:spPr bwMode="auto">
          <a:xfrm>
            <a:off x="7543800" y="3049078"/>
            <a:ext cx="713922" cy="2309"/>
          </a:xfrm>
          <a:prstGeom prst="straightConnector1">
            <a:avLst/>
          </a:prstGeom>
          <a:noFill/>
          <a:ln w="38100">
            <a:solidFill>
              <a:schemeClr val="bg1"/>
            </a:solidFill>
            <a:round/>
            <a:headEnd/>
            <a:tailEnd type="triangle" w="med" len="med"/>
          </a:ln>
        </p:spPr>
      </p:cxnSp>
      <p:sp>
        <p:nvSpPr>
          <p:cNvPr id="45" name="AutoShape 9"/>
          <p:cNvSpPr>
            <a:spLocks noChangeArrowheads="1"/>
          </p:cNvSpPr>
          <p:nvPr/>
        </p:nvSpPr>
        <p:spPr bwMode="auto">
          <a:xfrm>
            <a:off x="138545" y="2584282"/>
            <a:ext cx="3546269" cy="285284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dirty="0">
                <a:solidFill>
                  <a:schemeClr val="tx2"/>
                </a:solidFill>
                <a:ea typeface="SimSun" pitchFamily="2" charset="-122"/>
              </a:rPr>
              <a:t>NSCLC</a:t>
            </a:r>
            <a:endParaRPr lang="en-GB" altLang="zh-CN" i="1"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US" altLang="zh-CN" dirty="0">
                <a:solidFill>
                  <a:schemeClr val="tx2"/>
                </a:solidFill>
                <a:ea typeface="SimSun" pitchFamily="2" charset="-122"/>
              </a:rPr>
              <a:t>Stage T3N2-IIIA, IIIB or IV</a:t>
            </a:r>
          </a:p>
          <a:p>
            <a:pPr marL="228600" indent="-228600" defTabSz="892175" eaLnBrk="0" hangingPunct="0">
              <a:spcAft>
                <a:spcPct val="30000"/>
              </a:spcAft>
              <a:buFont typeface="Arial" pitchFamily="34" charset="0"/>
              <a:buChar char="•"/>
            </a:pPr>
            <a:r>
              <a:rPr lang="en-US" altLang="zh-CN" dirty="0">
                <a:solidFill>
                  <a:schemeClr val="tx2"/>
                </a:solidFill>
                <a:ea typeface="SimSun" pitchFamily="2" charset="-122"/>
              </a:rPr>
              <a:t>No progression after frontline chemotherapy or </a:t>
            </a:r>
            <a:r>
              <a:rPr lang="en-US" altLang="zh-CN" dirty="0" err="1">
                <a:solidFill>
                  <a:schemeClr val="tx2"/>
                </a:solidFill>
                <a:ea typeface="SimSun" pitchFamily="2" charset="-122"/>
              </a:rPr>
              <a:t>chemoradiotherapy</a:t>
            </a:r>
            <a:endParaRPr lang="en-US"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US" altLang="zh-CN" dirty="0">
                <a:solidFill>
                  <a:schemeClr val="tx2"/>
                </a:solidFill>
                <a:ea typeface="SimSun" pitchFamily="2" charset="-122"/>
              </a:rPr>
              <a:t>ECOG PS ≤2</a:t>
            </a:r>
            <a:endParaRPr lang="en-GB" altLang="zh-CN" dirty="0">
              <a:solidFill>
                <a:schemeClr val="tx2"/>
              </a:solidFill>
              <a:ea typeface="SimSun" pitchFamily="2" charset="-122"/>
            </a:endParaRPr>
          </a:p>
          <a:p>
            <a:pPr marL="292100" indent="-292100" algn="l" defTabSz="892175" eaLnBrk="0" hangingPunct="0">
              <a:spcAft>
                <a:spcPct val="30000"/>
              </a:spcAft>
              <a:buFont typeface="Wingdings" pitchFamily="2" charset="2"/>
              <a:buNone/>
            </a:pPr>
            <a:r>
              <a:rPr lang="en-GB" altLang="zh-CN" dirty="0">
                <a:solidFill>
                  <a:schemeClr val="tx2"/>
                </a:solidFill>
                <a:ea typeface="SimSun" pitchFamily="2" charset="-122"/>
              </a:rPr>
              <a:t>(n=532)</a:t>
            </a:r>
          </a:p>
        </p:txBody>
      </p:sp>
      <p:sp>
        <p:nvSpPr>
          <p:cNvPr id="47" name="AutoShape 12"/>
          <p:cNvSpPr>
            <a:spLocks noChangeArrowheads="1"/>
          </p:cNvSpPr>
          <p:nvPr/>
        </p:nvSpPr>
        <p:spPr bwMode="auto">
          <a:xfrm>
            <a:off x="4865310" y="4529424"/>
            <a:ext cx="2676910" cy="820736"/>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dirty="0" err="1">
                <a:solidFill>
                  <a:schemeClr val="tx2"/>
                </a:solidFill>
                <a:ea typeface="SimSun" pitchFamily="2" charset="-122"/>
              </a:rPr>
              <a:t>Placebo</a:t>
            </a:r>
            <a:r>
              <a:rPr lang="en-GB" altLang="zh-CN" baseline="30000" dirty="0" err="1">
                <a:solidFill>
                  <a:schemeClr val="tx2"/>
                </a:solidFill>
                <a:ea typeface="SimSun" pitchFamily="2" charset="-122"/>
              </a:rPr>
              <a:t>a</a:t>
            </a:r>
            <a:endParaRPr lang="en-GB" altLang="zh-CN" baseline="30000" dirty="0">
              <a:solidFill>
                <a:schemeClr val="tx2"/>
              </a:solidFill>
              <a:ea typeface="SimSun" pitchFamily="2" charset="-122"/>
            </a:endParaRPr>
          </a:p>
          <a:p>
            <a:pPr algn="ctr" defTabSz="892175" eaLnBrk="0" hangingPunct="0"/>
            <a:r>
              <a:rPr lang="en-GB" altLang="zh-CN" dirty="0">
                <a:solidFill>
                  <a:schemeClr val="tx2"/>
                </a:solidFill>
                <a:ea typeface="SimSun" pitchFamily="2" charset="-122"/>
              </a:rPr>
              <a:t>(n=262)</a:t>
            </a:r>
          </a:p>
        </p:txBody>
      </p:sp>
      <p:sp>
        <p:nvSpPr>
          <p:cNvPr id="48" name="AutoShape 8"/>
          <p:cNvSpPr>
            <a:spLocks noChangeArrowheads="1"/>
          </p:cNvSpPr>
          <p:nvPr/>
        </p:nvSpPr>
        <p:spPr bwMode="auto">
          <a:xfrm>
            <a:off x="4865310" y="2454560"/>
            <a:ext cx="2678490" cy="118903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err="1">
                <a:solidFill>
                  <a:schemeClr val="tx2"/>
                </a:solidFill>
                <a:ea typeface="SimSun" pitchFamily="2" charset="-122"/>
              </a:rPr>
              <a:t>Belagenpumatucel</a:t>
            </a:r>
            <a:r>
              <a:rPr lang="en-GB" altLang="zh-CN" dirty="0">
                <a:solidFill>
                  <a:schemeClr val="tx2"/>
                </a:solidFill>
                <a:ea typeface="SimSun" pitchFamily="2" charset="-122"/>
              </a:rPr>
              <a:t>-L 2.5 x 10</a:t>
            </a:r>
            <a:r>
              <a:rPr lang="en-GB" altLang="zh-CN" baseline="30000" dirty="0">
                <a:solidFill>
                  <a:schemeClr val="tx2"/>
                </a:solidFill>
                <a:ea typeface="SimSun" pitchFamily="2" charset="-122"/>
              </a:rPr>
              <a:t>7</a:t>
            </a:r>
            <a:r>
              <a:rPr lang="en-GB" altLang="zh-CN" dirty="0">
                <a:solidFill>
                  <a:schemeClr val="tx2"/>
                </a:solidFill>
                <a:ea typeface="SimSun" pitchFamily="2" charset="-122"/>
              </a:rPr>
              <a:t> </a:t>
            </a:r>
            <a:r>
              <a:rPr lang="en-GB" altLang="zh-CN" dirty="0" err="1">
                <a:solidFill>
                  <a:schemeClr val="tx2"/>
                </a:solidFill>
                <a:ea typeface="SimSun" pitchFamily="2" charset="-122"/>
              </a:rPr>
              <a:t>cells</a:t>
            </a:r>
            <a:r>
              <a:rPr lang="en-GB" altLang="zh-CN" baseline="30000" dirty="0" err="1">
                <a:solidFill>
                  <a:schemeClr val="tx2"/>
                </a:solidFill>
                <a:ea typeface="SimSun" pitchFamily="2" charset="-122"/>
              </a:rPr>
              <a:t>a</a:t>
            </a:r>
            <a:endParaRPr lang="en-GB" altLang="zh-CN" baseline="30000" dirty="0">
              <a:solidFill>
                <a:schemeClr val="tx2"/>
              </a:solidFill>
              <a:ea typeface="SimSun" pitchFamily="2" charset="-122"/>
            </a:endParaRPr>
          </a:p>
          <a:p>
            <a:pPr algn="ctr" defTabSz="892175" eaLnBrk="0" hangingPunct="0"/>
            <a:r>
              <a:rPr lang="en-GB" altLang="zh-CN" dirty="0">
                <a:solidFill>
                  <a:schemeClr val="tx2"/>
                </a:solidFill>
                <a:ea typeface="SimSun" pitchFamily="2" charset="-122"/>
              </a:rPr>
              <a:t>(n=270)</a:t>
            </a:r>
          </a:p>
        </p:txBody>
      </p:sp>
      <p:sp>
        <p:nvSpPr>
          <p:cNvPr id="21" name="Text Box 9"/>
          <p:cNvSpPr txBox="1">
            <a:spLocks noChangeArrowheads="1"/>
          </p:cNvSpPr>
          <p:nvPr/>
        </p:nvSpPr>
        <p:spPr bwMode="auto">
          <a:xfrm>
            <a:off x="231775" y="6336268"/>
            <a:ext cx="46335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baseline="30000" dirty="0" err="1"/>
              <a:t>a</a:t>
            </a:r>
            <a:r>
              <a:rPr lang="en-GB" sz="1200" dirty="0" err="1"/>
              <a:t>Intradermal</a:t>
            </a:r>
            <a:r>
              <a:rPr lang="en-GB" sz="1200" dirty="0"/>
              <a:t> injections were given monthly for 18 months followed by 2 quarterly injections</a:t>
            </a:r>
          </a:p>
        </p:txBody>
      </p:sp>
      <p:sp>
        <p:nvSpPr>
          <p:cNvPr id="22" name="TextBox 21"/>
          <p:cNvSpPr txBox="1"/>
          <p:nvPr/>
        </p:nvSpPr>
        <p:spPr>
          <a:xfrm>
            <a:off x="228600" y="1295400"/>
            <a:ext cx="8797066" cy="1200329"/>
          </a:xfrm>
          <a:prstGeom prst="rect">
            <a:avLst/>
          </a:prstGeom>
          <a:noFill/>
        </p:spPr>
        <p:txBody>
          <a:bodyPr wrap="square" lIns="0" rtlCol="0">
            <a:spAutoFit/>
          </a:bodyPr>
          <a:lstStyle/>
          <a:p>
            <a:pPr algn="l">
              <a:lnSpc>
                <a:spcPct val="90000"/>
              </a:lnSpc>
            </a:pPr>
            <a:r>
              <a:rPr lang="en-US" sz="1600" dirty="0" err="1"/>
              <a:t>Randomised</a:t>
            </a:r>
            <a:r>
              <a:rPr lang="en-US" sz="1600" dirty="0"/>
              <a:t>, double-blind, Phase III study</a:t>
            </a:r>
          </a:p>
          <a:p>
            <a:pPr algn="l">
              <a:lnSpc>
                <a:spcPct val="90000"/>
              </a:lnSpc>
            </a:pPr>
            <a:endParaRPr lang="en-US" sz="1600" dirty="0"/>
          </a:p>
          <a:p>
            <a:pPr>
              <a:lnSpc>
                <a:spcPct val="90000"/>
              </a:lnSpc>
            </a:pPr>
            <a:r>
              <a:rPr lang="en-US" sz="1600" dirty="0"/>
              <a:t>Objective: </a:t>
            </a:r>
            <a:r>
              <a:rPr lang="en-GB" sz="1600" dirty="0"/>
              <a:t>To evaluate the efficacy of the therapeutic vaccine, </a:t>
            </a:r>
            <a:r>
              <a:rPr lang="en-GB" sz="1600" dirty="0" err="1"/>
              <a:t>belagenpumatucel</a:t>
            </a:r>
            <a:r>
              <a:rPr lang="en-GB" sz="1600" dirty="0"/>
              <a:t>-L (</a:t>
            </a:r>
            <a:r>
              <a:rPr lang="en-GB" sz="1600" dirty="0" err="1"/>
              <a:t>Lucanix</a:t>
            </a:r>
            <a:r>
              <a:rPr lang="en-GB" sz="1600" baseline="30000" dirty="0"/>
              <a:t>®</a:t>
            </a:r>
            <a:r>
              <a:rPr lang="en-GB" sz="1600" dirty="0"/>
              <a:t>) in patients with advanced NSCLC without progression after frontline chemotherapy (up to 6 cycles) or </a:t>
            </a:r>
            <a:r>
              <a:rPr lang="en-GB" sz="1600" dirty="0" err="1"/>
              <a:t>chemoradiotherapy</a:t>
            </a:r>
            <a:r>
              <a:rPr lang="en-GB" sz="1600" dirty="0"/>
              <a:t> </a:t>
            </a:r>
            <a:endParaRPr lang="en-US" sz="1600" dirty="0"/>
          </a:p>
        </p:txBody>
      </p:sp>
      <p:sp>
        <p:nvSpPr>
          <p:cNvPr id="23" name="Text Box 4"/>
          <p:cNvSpPr txBox="1">
            <a:spLocks noChangeArrowheads="1"/>
          </p:cNvSpPr>
          <p:nvPr/>
        </p:nvSpPr>
        <p:spPr bwMode="auto">
          <a:xfrm>
            <a:off x="5063755" y="6474897"/>
            <a:ext cx="38595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Giaccone</a:t>
            </a:r>
            <a:r>
              <a:rPr lang="en-GB" sz="1200" dirty="0"/>
              <a:t> et al. </a:t>
            </a:r>
            <a:r>
              <a:rPr lang="it-IT" sz="1200" dirty="0"/>
              <a:t>Ann Oncol 24, 2013; (suppl; abstr LBA2)</a:t>
            </a:r>
            <a:endParaRPr lang="en-GB" sz="1200" dirty="0"/>
          </a:p>
        </p:txBody>
      </p:sp>
    </p:spTree>
    <p:extLst>
      <p:ext uri="{BB962C8B-B14F-4D97-AF65-F5344CB8AC3E}">
        <p14:creationId xmlns:p14="http://schemas.microsoft.com/office/powerpoint/2010/main" val="4892461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Results: Survival of IIIB/IV patients enrolled </a:t>
            </a:r>
            <a:br>
              <a:rPr lang="en-GB" dirty="0"/>
            </a:br>
            <a:r>
              <a:rPr lang="en-GB" dirty="0"/>
              <a:t>within 12 weeks</a:t>
            </a:r>
          </a:p>
        </p:txBody>
      </p:sp>
      <p:sp>
        <p:nvSpPr>
          <p:cNvPr id="5" name="Text Box 4"/>
          <p:cNvSpPr txBox="1">
            <a:spLocks noChangeArrowheads="1"/>
          </p:cNvSpPr>
          <p:nvPr/>
        </p:nvSpPr>
        <p:spPr bwMode="auto">
          <a:xfrm>
            <a:off x="5076634" y="6513534"/>
            <a:ext cx="38595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200" dirty="0" err="1">
                <a:solidFill>
                  <a:srgbClr val="363636"/>
                </a:solidFill>
              </a:rPr>
              <a:t>Giaccone</a:t>
            </a:r>
            <a:r>
              <a:rPr lang="en-GB" sz="1200" dirty="0">
                <a:solidFill>
                  <a:srgbClr val="363636"/>
                </a:solidFill>
              </a:rPr>
              <a:t> et al. </a:t>
            </a:r>
            <a:r>
              <a:rPr lang="it-IT" sz="1200" dirty="0">
                <a:solidFill>
                  <a:srgbClr val="363636"/>
                </a:solidFill>
              </a:rPr>
              <a:t>Ann Oncol 24, 2013; (suppl; abstr LBA2)</a:t>
            </a:r>
            <a:endParaRPr lang="en-GB" sz="1200" dirty="0">
              <a:solidFill>
                <a:srgbClr val="363636"/>
              </a:solidFill>
            </a:endParaRPr>
          </a:p>
        </p:txBody>
      </p:sp>
      <p:sp>
        <p:nvSpPr>
          <p:cNvPr id="7" name="Rectangle 3"/>
          <p:cNvSpPr txBox="1">
            <a:spLocks noChangeArrowheads="1"/>
          </p:cNvSpPr>
          <p:nvPr/>
        </p:nvSpPr>
        <p:spPr bwMode="auto">
          <a:xfrm>
            <a:off x="152400" y="1219200"/>
            <a:ext cx="8880764" cy="191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0"/>
              </a:spcAft>
              <a:buClr>
                <a:srgbClr val="002850"/>
              </a:buClr>
            </a:pPr>
            <a:r>
              <a:rPr lang="en-GB" sz="1400" b="1" kern="0" dirty="0">
                <a:solidFill>
                  <a:srgbClr val="363636"/>
                </a:solidFill>
              </a:rPr>
              <a:t>Key results</a:t>
            </a:r>
          </a:p>
          <a:p>
            <a:pPr lvl="1">
              <a:spcAft>
                <a:spcPts val="0"/>
              </a:spcAft>
              <a:buClr>
                <a:srgbClr val="002850"/>
              </a:buClr>
            </a:pPr>
            <a:r>
              <a:rPr lang="en-GB" sz="1400" dirty="0"/>
              <a:t>Median age was 61 </a:t>
            </a:r>
            <a:r>
              <a:rPr lang="en-GB" sz="1400" dirty="0" err="1"/>
              <a:t>yrs</a:t>
            </a:r>
            <a:r>
              <a:rPr lang="en-GB" sz="1400" dirty="0"/>
              <a:t>; 57% adenocarcinoma, 27% squamous, and 6% large cell carcinoma</a:t>
            </a:r>
          </a:p>
          <a:p>
            <a:pPr lvl="1">
              <a:spcAft>
                <a:spcPts val="0"/>
              </a:spcAft>
              <a:buClr>
                <a:srgbClr val="002850"/>
              </a:buClr>
            </a:pPr>
            <a:r>
              <a:rPr lang="en-GB" sz="1400" dirty="0">
                <a:solidFill>
                  <a:srgbClr val="363636"/>
                </a:solidFill>
              </a:rPr>
              <a:t>Primary endpoint of OS did not significantly differ between vaccine and placebo (20.3 vs. 17.8 months; HR=0.94; p=0.594)</a:t>
            </a:r>
          </a:p>
          <a:p>
            <a:pPr lvl="1">
              <a:spcAft>
                <a:spcPts val="0"/>
              </a:spcAft>
              <a:buClr>
                <a:srgbClr val="002850"/>
              </a:buClr>
            </a:pPr>
            <a:r>
              <a:rPr lang="en-GB" sz="1400" dirty="0">
                <a:solidFill>
                  <a:srgbClr val="363636"/>
                </a:solidFill>
              </a:rPr>
              <a:t>Cox regression analysis demonstrated that a shorter time between randomisation and the end of frontline chemotherapy significantly increased survival (p=0.002)</a:t>
            </a:r>
          </a:p>
          <a:p>
            <a:pPr lvl="1">
              <a:spcAft>
                <a:spcPts val="0"/>
              </a:spcAft>
              <a:buClr>
                <a:srgbClr val="002850"/>
              </a:buClr>
            </a:pPr>
            <a:r>
              <a:rPr lang="en-GB" sz="1400" dirty="0">
                <a:solidFill>
                  <a:srgbClr val="363636"/>
                </a:solidFill>
              </a:rPr>
              <a:t>In a subgroup analysis, a significant survival benefit was observed among patients with stage IIIB/IV NSCLC treated with the vaccine who had received prior radiotherapy enrolled within 12 weeks </a:t>
            </a:r>
            <a:br>
              <a:rPr lang="en-GB" sz="1400" dirty="0">
                <a:solidFill>
                  <a:srgbClr val="363636"/>
                </a:solidFill>
              </a:rPr>
            </a:br>
            <a:r>
              <a:rPr lang="en-GB" sz="1400" dirty="0">
                <a:solidFill>
                  <a:srgbClr val="363636"/>
                </a:solidFill>
              </a:rPr>
              <a:t>(40.1 vs. 10.3 months with placebo; HR 0.45; p=0.014) (figure)</a:t>
            </a:r>
          </a:p>
        </p:txBody>
      </p:sp>
      <p:sp>
        <p:nvSpPr>
          <p:cNvPr id="56" name="Rectangle 55"/>
          <p:cNvSpPr/>
          <p:nvPr/>
        </p:nvSpPr>
        <p:spPr>
          <a:xfrm>
            <a:off x="4135839" y="3354696"/>
            <a:ext cx="3318845" cy="523220"/>
          </a:xfrm>
          <a:prstGeom prst="rect">
            <a:avLst/>
          </a:prstGeom>
        </p:spPr>
        <p:txBody>
          <a:bodyPr wrap="square">
            <a:spAutoFit/>
          </a:bodyPr>
          <a:lstStyle/>
          <a:p>
            <a:r>
              <a:rPr lang="en-GB" sz="1400" b="1" dirty="0">
                <a:solidFill>
                  <a:srgbClr val="363636"/>
                </a:solidFill>
              </a:rPr>
              <a:t>Stage IIIB/IV patients enrolled within 12 weeks of radiation therapy</a:t>
            </a:r>
            <a:endParaRPr lang="en-GB" sz="1400" b="1" dirty="0"/>
          </a:p>
        </p:txBody>
      </p:sp>
      <p:grpSp>
        <p:nvGrpSpPr>
          <p:cNvPr id="8" name="Group 7"/>
          <p:cNvGrpSpPr/>
          <p:nvPr/>
        </p:nvGrpSpPr>
        <p:grpSpPr>
          <a:xfrm>
            <a:off x="1037309" y="3129309"/>
            <a:ext cx="6744119" cy="3692639"/>
            <a:chOff x="2717207" y="3064657"/>
            <a:chExt cx="6744119" cy="3692639"/>
          </a:xfrm>
        </p:grpSpPr>
        <p:sp>
          <p:nvSpPr>
            <p:cNvPr id="2" name="Freeform 2"/>
            <p:cNvSpPr>
              <a:spLocks/>
            </p:cNvSpPr>
            <p:nvPr/>
          </p:nvSpPr>
          <p:spPr bwMode="auto">
            <a:xfrm>
              <a:off x="3502818" y="3205666"/>
              <a:ext cx="3301006" cy="2889429"/>
            </a:xfrm>
            <a:custGeom>
              <a:avLst/>
              <a:gdLst>
                <a:gd name="T0" fmla="*/ 0 w 350"/>
                <a:gd name="T1" fmla="*/ 0 h 306"/>
                <a:gd name="T2" fmla="*/ 0 w 350"/>
                <a:gd name="T3" fmla="*/ 306 h 306"/>
                <a:gd name="T4" fmla="*/ 350 w 350"/>
                <a:gd name="T5" fmla="*/ 306 h 306"/>
              </a:gdLst>
              <a:ahLst/>
              <a:cxnLst>
                <a:cxn ang="0">
                  <a:pos x="T0" y="T1"/>
                </a:cxn>
                <a:cxn ang="0">
                  <a:pos x="T2" y="T3"/>
                </a:cxn>
                <a:cxn ang="0">
                  <a:pos x="T4" y="T5"/>
                </a:cxn>
              </a:cxnLst>
              <a:rect l="0" t="0" r="r" b="b"/>
              <a:pathLst>
                <a:path w="350" h="306">
                  <a:moveTo>
                    <a:pt x="0" y="0"/>
                  </a:moveTo>
                  <a:lnTo>
                    <a:pt x="0" y="306"/>
                  </a:lnTo>
                  <a:lnTo>
                    <a:pt x="350" y="306"/>
                  </a:lnTo>
                </a:path>
              </a:pathLst>
            </a:custGeom>
            <a:noFill/>
            <a:ln w="2540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Line 3"/>
            <p:cNvSpPr>
              <a:spLocks noChangeShapeType="1"/>
            </p:cNvSpPr>
            <p:nvPr/>
          </p:nvSpPr>
          <p:spPr bwMode="auto">
            <a:xfrm>
              <a:off x="3412903" y="3205667"/>
              <a:ext cx="78134"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Line 4"/>
            <p:cNvSpPr>
              <a:spLocks noChangeShapeType="1"/>
            </p:cNvSpPr>
            <p:nvPr/>
          </p:nvSpPr>
          <p:spPr bwMode="auto">
            <a:xfrm>
              <a:off x="3412903" y="3777167"/>
              <a:ext cx="78134"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5"/>
            <p:cNvSpPr>
              <a:spLocks noChangeShapeType="1"/>
            </p:cNvSpPr>
            <p:nvPr/>
          </p:nvSpPr>
          <p:spPr bwMode="auto">
            <a:xfrm>
              <a:off x="3412903" y="6095920"/>
              <a:ext cx="78134"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6"/>
            <p:cNvSpPr>
              <a:spLocks noChangeShapeType="1"/>
            </p:cNvSpPr>
            <p:nvPr/>
          </p:nvSpPr>
          <p:spPr bwMode="auto">
            <a:xfrm>
              <a:off x="3412903" y="5510717"/>
              <a:ext cx="78134"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7"/>
            <p:cNvSpPr>
              <a:spLocks noChangeShapeType="1"/>
            </p:cNvSpPr>
            <p:nvPr/>
          </p:nvSpPr>
          <p:spPr bwMode="auto">
            <a:xfrm>
              <a:off x="3412903" y="4863017"/>
              <a:ext cx="78134"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8"/>
            <p:cNvSpPr>
              <a:spLocks noChangeShapeType="1"/>
            </p:cNvSpPr>
            <p:nvPr/>
          </p:nvSpPr>
          <p:spPr bwMode="auto">
            <a:xfrm>
              <a:off x="3412903" y="4329617"/>
              <a:ext cx="78134"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9"/>
            <p:cNvSpPr>
              <a:spLocks noChangeShapeType="1"/>
            </p:cNvSpPr>
            <p:nvPr/>
          </p:nvSpPr>
          <p:spPr bwMode="auto">
            <a:xfrm flipV="1">
              <a:off x="3505635" y="6101266"/>
              <a:ext cx="0" cy="14235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0"/>
            <p:cNvSpPr>
              <a:spLocks noChangeShapeType="1"/>
            </p:cNvSpPr>
            <p:nvPr/>
          </p:nvSpPr>
          <p:spPr bwMode="auto">
            <a:xfrm flipV="1">
              <a:off x="3883818" y="6101266"/>
              <a:ext cx="0" cy="14235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1"/>
            <p:cNvSpPr>
              <a:spLocks noChangeShapeType="1"/>
            </p:cNvSpPr>
            <p:nvPr/>
          </p:nvSpPr>
          <p:spPr bwMode="auto">
            <a:xfrm flipV="1">
              <a:off x="4264818" y="6101266"/>
              <a:ext cx="0" cy="14235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2"/>
            <p:cNvSpPr>
              <a:spLocks noChangeShapeType="1"/>
            </p:cNvSpPr>
            <p:nvPr/>
          </p:nvSpPr>
          <p:spPr bwMode="auto">
            <a:xfrm>
              <a:off x="4626768" y="6101266"/>
              <a:ext cx="0" cy="14235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3"/>
            <p:cNvSpPr>
              <a:spLocks noChangeShapeType="1"/>
            </p:cNvSpPr>
            <p:nvPr/>
          </p:nvSpPr>
          <p:spPr bwMode="auto">
            <a:xfrm>
              <a:off x="4979193" y="6101266"/>
              <a:ext cx="0" cy="14235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4"/>
            <p:cNvSpPr>
              <a:spLocks noChangeShapeType="1"/>
            </p:cNvSpPr>
            <p:nvPr/>
          </p:nvSpPr>
          <p:spPr bwMode="auto">
            <a:xfrm>
              <a:off x="6455568" y="6101266"/>
              <a:ext cx="0" cy="14235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5"/>
            <p:cNvSpPr>
              <a:spLocks noChangeShapeType="1"/>
            </p:cNvSpPr>
            <p:nvPr/>
          </p:nvSpPr>
          <p:spPr bwMode="auto">
            <a:xfrm>
              <a:off x="5369718" y="6101266"/>
              <a:ext cx="0" cy="14235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6"/>
            <p:cNvSpPr>
              <a:spLocks noChangeShapeType="1"/>
            </p:cNvSpPr>
            <p:nvPr/>
          </p:nvSpPr>
          <p:spPr bwMode="auto">
            <a:xfrm>
              <a:off x="5703093" y="6101266"/>
              <a:ext cx="0" cy="14235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7"/>
            <p:cNvSpPr>
              <a:spLocks noChangeShapeType="1"/>
            </p:cNvSpPr>
            <p:nvPr/>
          </p:nvSpPr>
          <p:spPr bwMode="auto">
            <a:xfrm>
              <a:off x="6055518" y="6101266"/>
              <a:ext cx="0" cy="14235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8"/>
            <p:cNvSpPr>
              <a:spLocks noChangeShapeType="1"/>
            </p:cNvSpPr>
            <p:nvPr/>
          </p:nvSpPr>
          <p:spPr bwMode="auto">
            <a:xfrm>
              <a:off x="6446043" y="6101266"/>
              <a:ext cx="0" cy="14235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9"/>
            <p:cNvSpPr>
              <a:spLocks noChangeShapeType="1"/>
            </p:cNvSpPr>
            <p:nvPr/>
          </p:nvSpPr>
          <p:spPr bwMode="auto">
            <a:xfrm>
              <a:off x="6798468" y="6101266"/>
              <a:ext cx="0" cy="14235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p:nvSpPr>
          <p:spPr bwMode="auto">
            <a:xfrm>
              <a:off x="3507354" y="3209474"/>
              <a:ext cx="2838450" cy="1743075"/>
            </a:xfrm>
            <a:custGeom>
              <a:avLst/>
              <a:gdLst>
                <a:gd name="T0" fmla="*/ 298 w 298"/>
                <a:gd name="T1" fmla="*/ 183 h 183"/>
                <a:gd name="T2" fmla="*/ 249 w 298"/>
                <a:gd name="T3" fmla="*/ 183 h 183"/>
                <a:gd name="T4" fmla="*/ 249 w 298"/>
                <a:gd name="T5" fmla="*/ 141 h 183"/>
                <a:gd name="T6" fmla="*/ 127 w 298"/>
                <a:gd name="T7" fmla="*/ 141 h 183"/>
                <a:gd name="T8" fmla="*/ 127 w 298"/>
                <a:gd name="T9" fmla="*/ 117 h 183"/>
                <a:gd name="T10" fmla="*/ 102 w 298"/>
                <a:gd name="T11" fmla="*/ 117 h 183"/>
                <a:gd name="T12" fmla="*/ 102 w 298"/>
                <a:gd name="T13" fmla="*/ 109 h 183"/>
                <a:gd name="T14" fmla="*/ 92 w 298"/>
                <a:gd name="T15" fmla="*/ 109 h 183"/>
                <a:gd name="T16" fmla="*/ 92 w 298"/>
                <a:gd name="T17" fmla="*/ 98 h 183"/>
                <a:gd name="T18" fmla="*/ 85 w 298"/>
                <a:gd name="T19" fmla="*/ 98 h 183"/>
                <a:gd name="T20" fmla="*/ 85 w 298"/>
                <a:gd name="T21" fmla="*/ 82 h 183"/>
                <a:gd name="T22" fmla="*/ 79 w 298"/>
                <a:gd name="T23" fmla="*/ 82 h 183"/>
                <a:gd name="T24" fmla="*/ 79 w 298"/>
                <a:gd name="T25" fmla="*/ 71 h 183"/>
                <a:gd name="T26" fmla="*/ 74 w 298"/>
                <a:gd name="T27" fmla="*/ 71 h 183"/>
                <a:gd name="T28" fmla="*/ 74 w 298"/>
                <a:gd name="T29" fmla="*/ 56 h 183"/>
                <a:gd name="T30" fmla="*/ 68 w 298"/>
                <a:gd name="T31" fmla="*/ 56 h 183"/>
                <a:gd name="T32" fmla="*/ 68 w 298"/>
                <a:gd name="T33" fmla="*/ 46 h 183"/>
                <a:gd name="T34" fmla="*/ 62 w 298"/>
                <a:gd name="T35" fmla="*/ 46 h 183"/>
                <a:gd name="T36" fmla="*/ 62 w 298"/>
                <a:gd name="T37" fmla="*/ 35 h 183"/>
                <a:gd name="T38" fmla="*/ 52 w 298"/>
                <a:gd name="T39" fmla="*/ 35 h 183"/>
                <a:gd name="T40" fmla="*/ 52 w 298"/>
                <a:gd name="T41" fmla="*/ 28 h 183"/>
                <a:gd name="T42" fmla="*/ 41 w 298"/>
                <a:gd name="T43" fmla="*/ 28 h 183"/>
                <a:gd name="T44" fmla="*/ 41 w 298"/>
                <a:gd name="T45" fmla="*/ 18 h 183"/>
                <a:gd name="T46" fmla="*/ 37 w 298"/>
                <a:gd name="T47" fmla="*/ 18 h 183"/>
                <a:gd name="T48" fmla="*/ 37 w 298"/>
                <a:gd name="T49" fmla="*/ 7 h 183"/>
                <a:gd name="T50" fmla="*/ 32 w 298"/>
                <a:gd name="T51" fmla="*/ 7 h 183"/>
                <a:gd name="T52" fmla="*/ 32 w 298"/>
                <a:gd name="T53" fmla="*/ 0 h 183"/>
                <a:gd name="T54" fmla="*/ 0 w 298"/>
                <a:gd name="T5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8" h="183">
                  <a:moveTo>
                    <a:pt x="298" y="183"/>
                  </a:moveTo>
                  <a:lnTo>
                    <a:pt x="249" y="183"/>
                  </a:lnTo>
                  <a:lnTo>
                    <a:pt x="249" y="141"/>
                  </a:lnTo>
                  <a:lnTo>
                    <a:pt x="127" y="141"/>
                  </a:lnTo>
                  <a:lnTo>
                    <a:pt x="127" y="117"/>
                  </a:lnTo>
                  <a:lnTo>
                    <a:pt x="102" y="117"/>
                  </a:lnTo>
                  <a:lnTo>
                    <a:pt x="102" y="109"/>
                  </a:lnTo>
                  <a:lnTo>
                    <a:pt x="92" y="109"/>
                  </a:lnTo>
                  <a:lnTo>
                    <a:pt x="92" y="98"/>
                  </a:lnTo>
                  <a:lnTo>
                    <a:pt x="85" y="98"/>
                  </a:lnTo>
                  <a:lnTo>
                    <a:pt x="85" y="82"/>
                  </a:lnTo>
                  <a:lnTo>
                    <a:pt x="79" y="82"/>
                  </a:lnTo>
                  <a:lnTo>
                    <a:pt x="79" y="71"/>
                  </a:lnTo>
                  <a:lnTo>
                    <a:pt x="74" y="71"/>
                  </a:lnTo>
                  <a:lnTo>
                    <a:pt x="74" y="56"/>
                  </a:lnTo>
                  <a:lnTo>
                    <a:pt x="68" y="56"/>
                  </a:lnTo>
                  <a:lnTo>
                    <a:pt x="68" y="46"/>
                  </a:lnTo>
                  <a:lnTo>
                    <a:pt x="62" y="46"/>
                  </a:lnTo>
                  <a:lnTo>
                    <a:pt x="62" y="35"/>
                  </a:lnTo>
                  <a:lnTo>
                    <a:pt x="52" y="35"/>
                  </a:lnTo>
                  <a:lnTo>
                    <a:pt x="52" y="28"/>
                  </a:lnTo>
                  <a:lnTo>
                    <a:pt x="41" y="28"/>
                  </a:lnTo>
                  <a:lnTo>
                    <a:pt x="41" y="18"/>
                  </a:lnTo>
                  <a:lnTo>
                    <a:pt x="37" y="18"/>
                  </a:lnTo>
                  <a:lnTo>
                    <a:pt x="37" y="7"/>
                  </a:lnTo>
                  <a:lnTo>
                    <a:pt x="32" y="7"/>
                  </a:lnTo>
                  <a:lnTo>
                    <a:pt x="32" y="0"/>
                  </a:lnTo>
                  <a:lnTo>
                    <a:pt x="0" y="0"/>
                  </a:lnTo>
                </a:path>
              </a:pathLst>
            </a:custGeom>
            <a:noFill/>
            <a:ln w="2540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21"/>
            <p:cNvSpPr>
              <a:spLocks/>
            </p:cNvSpPr>
            <p:nvPr/>
          </p:nvSpPr>
          <p:spPr bwMode="auto">
            <a:xfrm>
              <a:off x="3516879" y="3214463"/>
              <a:ext cx="2190750" cy="1971675"/>
            </a:xfrm>
            <a:custGeom>
              <a:avLst/>
              <a:gdLst>
                <a:gd name="T0" fmla="*/ 230 w 230"/>
                <a:gd name="T1" fmla="*/ 207 h 207"/>
                <a:gd name="T2" fmla="*/ 133 w 230"/>
                <a:gd name="T3" fmla="*/ 207 h 207"/>
                <a:gd name="T4" fmla="*/ 133 w 230"/>
                <a:gd name="T5" fmla="*/ 183 h 207"/>
                <a:gd name="T6" fmla="*/ 94 w 230"/>
                <a:gd name="T7" fmla="*/ 183 h 207"/>
                <a:gd name="T8" fmla="*/ 94 w 230"/>
                <a:gd name="T9" fmla="*/ 171 h 207"/>
                <a:gd name="T10" fmla="*/ 73 w 230"/>
                <a:gd name="T11" fmla="*/ 171 h 207"/>
                <a:gd name="T12" fmla="*/ 73 w 230"/>
                <a:gd name="T13" fmla="*/ 160 h 207"/>
                <a:gd name="T14" fmla="*/ 64 w 230"/>
                <a:gd name="T15" fmla="*/ 160 h 207"/>
                <a:gd name="T16" fmla="*/ 64 w 230"/>
                <a:gd name="T17" fmla="*/ 142 h 207"/>
                <a:gd name="T18" fmla="*/ 56 w 230"/>
                <a:gd name="T19" fmla="*/ 142 h 207"/>
                <a:gd name="T20" fmla="*/ 56 w 230"/>
                <a:gd name="T21" fmla="*/ 131 h 207"/>
                <a:gd name="T22" fmla="*/ 53 w 230"/>
                <a:gd name="T23" fmla="*/ 131 h 207"/>
                <a:gd name="T24" fmla="*/ 53 w 230"/>
                <a:gd name="T25" fmla="*/ 96 h 207"/>
                <a:gd name="T26" fmla="*/ 46 w 230"/>
                <a:gd name="T27" fmla="*/ 96 h 207"/>
                <a:gd name="T28" fmla="*/ 46 w 230"/>
                <a:gd name="T29" fmla="*/ 84 h 207"/>
                <a:gd name="T30" fmla="*/ 38 w 230"/>
                <a:gd name="T31" fmla="*/ 84 h 207"/>
                <a:gd name="T32" fmla="*/ 38 w 230"/>
                <a:gd name="T33" fmla="*/ 68 h 207"/>
                <a:gd name="T34" fmla="*/ 35 w 230"/>
                <a:gd name="T35" fmla="*/ 68 h 207"/>
                <a:gd name="T36" fmla="*/ 35 w 230"/>
                <a:gd name="T37" fmla="*/ 52 h 207"/>
                <a:gd name="T38" fmla="*/ 30 w 230"/>
                <a:gd name="T39" fmla="*/ 52 h 207"/>
                <a:gd name="T40" fmla="*/ 30 w 230"/>
                <a:gd name="T41" fmla="*/ 42 h 207"/>
                <a:gd name="T42" fmla="*/ 25 w 230"/>
                <a:gd name="T43" fmla="*/ 42 h 207"/>
                <a:gd name="T44" fmla="*/ 25 w 230"/>
                <a:gd name="T45" fmla="*/ 35 h 207"/>
                <a:gd name="T46" fmla="*/ 21 w 230"/>
                <a:gd name="T47" fmla="*/ 35 h 207"/>
                <a:gd name="T48" fmla="*/ 21 w 230"/>
                <a:gd name="T49" fmla="*/ 27 h 207"/>
                <a:gd name="T50" fmla="*/ 17 w 230"/>
                <a:gd name="T51" fmla="*/ 27 h 207"/>
                <a:gd name="T52" fmla="*/ 17 w 230"/>
                <a:gd name="T53" fmla="*/ 12 h 207"/>
                <a:gd name="T54" fmla="*/ 10 w 230"/>
                <a:gd name="T55" fmla="*/ 12 h 207"/>
                <a:gd name="T56" fmla="*/ 10 w 230"/>
                <a:gd name="T57" fmla="*/ 0 h 207"/>
                <a:gd name="T58" fmla="*/ 0 w 230"/>
                <a:gd name="T5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 h="207">
                  <a:moveTo>
                    <a:pt x="230" y="207"/>
                  </a:moveTo>
                  <a:lnTo>
                    <a:pt x="133" y="207"/>
                  </a:lnTo>
                  <a:lnTo>
                    <a:pt x="133" y="183"/>
                  </a:lnTo>
                  <a:lnTo>
                    <a:pt x="94" y="183"/>
                  </a:lnTo>
                  <a:lnTo>
                    <a:pt x="94" y="171"/>
                  </a:lnTo>
                  <a:lnTo>
                    <a:pt x="73" y="171"/>
                  </a:lnTo>
                  <a:lnTo>
                    <a:pt x="73" y="160"/>
                  </a:lnTo>
                  <a:lnTo>
                    <a:pt x="64" y="160"/>
                  </a:lnTo>
                  <a:lnTo>
                    <a:pt x="64" y="142"/>
                  </a:lnTo>
                  <a:lnTo>
                    <a:pt x="56" y="142"/>
                  </a:lnTo>
                  <a:lnTo>
                    <a:pt x="56" y="131"/>
                  </a:lnTo>
                  <a:lnTo>
                    <a:pt x="53" y="131"/>
                  </a:lnTo>
                  <a:lnTo>
                    <a:pt x="53" y="96"/>
                  </a:lnTo>
                  <a:lnTo>
                    <a:pt x="46" y="96"/>
                  </a:lnTo>
                  <a:lnTo>
                    <a:pt x="46" y="84"/>
                  </a:lnTo>
                  <a:lnTo>
                    <a:pt x="38" y="84"/>
                  </a:lnTo>
                  <a:lnTo>
                    <a:pt x="38" y="68"/>
                  </a:lnTo>
                  <a:lnTo>
                    <a:pt x="35" y="68"/>
                  </a:lnTo>
                  <a:lnTo>
                    <a:pt x="35" y="52"/>
                  </a:lnTo>
                  <a:lnTo>
                    <a:pt x="30" y="52"/>
                  </a:lnTo>
                  <a:lnTo>
                    <a:pt x="30" y="42"/>
                  </a:lnTo>
                  <a:lnTo>
                    <a:pt x="25" y="42"/>
                  </a:lnTo>
                  <a:lnTo>
                    <a:pt x="25" y="35"/>
                  </a:lnTo>
                  <a:lnTo>
                    <a:pt x="21" y="35"/>
                  </a:lnTo>
                  <a:lnTo>
                    <a:pt x="21" y="27"/>
                  </a:lnTo>
                  <a:lnTo>
                    <a:pt x="17" y="27"/>
                  </a:lnTo>
                  <a:lnTo>
                    <a:pt x="17" y="12"/>
                  </a:lnTo>
                  <a:lnTo>
                    <a:pt x="10" y="12"/>
                  </a:lnTo>
                  <a:lnTo>
                    <a:pt x="10" y="0"/>
                  </a:lnTo>
                  <a:lnTo>
                    <a:pt x="0" y="0"/>
                  </a:lnTo>
                </a:path>
              </a:pathLst>
            </a:custGeom>
            <a:noFill/>
            <a:ln w="2540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Rectangle 22"/>
            <p:cNvSpPr>
              <a:spLocks noChangeArrowheads="1"/>
            </p:cNvSpPr>
            <p:nvPr/>
          </p:nvSpPr>
          <p:spPr bwMode="auto">
            <a:xfrm>
              <a:off x="6298179" y="4923974"/>
              <a:ext cx="66675" cy="66675"/>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23"/>
            <p:cNvSpPr>
              <a:spLocks noChangeArrowheads="1"/>
            </p:cNvSpPr>
            <p:nvPr/>
          </p:nvSpPr>
          <p:spPr bwMode="auto">
            <a:xfrm>
              <a:off x="5640954" y="5151392"/>
              <a:ext cx="76200" cy="76200"/>
            </a:xfrm>
            <a:prstGeom prst="rect">
              <a:avLst/>
            </a:pr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Rectangle 24"/>
            <p:cNvSpPr>
              <a:spLocks noChangeArrowheads="1"/>
            </p:cNvSpPr>
            <p:nvPr/>
          </p:nvSpPr>
          <p:spPr bwMode="auto">
            <a:xfrm>
              <a:off x="5383779" y="5151392"/>
              <a:ext cx="66675" cy="76200"/>
            </a:xfrm>
            <a:prstGeom prst="rect">
              <a:avLst/>
            </a:pr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Rectangle 25"/>
            <p:cNvSpPr>
              <a:spLocks noChangeArrowheads="1"/>
            </p:cNvSpPr>
            <p:nvPr/>
          </p:nvSpPr>
          <p:spPr bwMode="auto">
            <a:xfrm>
              <a:off x="5193279" y="5151392"/>
              <a:ext cx="76200" cy="76200"/>
            </a:xfrm>
            <a:prstGeom prst="rect">
              <a:avLst/>
            </a:pr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Rectangle 26"/>
            <p:cNvSpPr>
              <a:spLocks noChangeArrowheads="1"/>
            </p:cNvSpPr>
            <p:nvPr/>
          </p:nvSpPr>
          <p:spPr bwMode="auto">
            <a:xfrm>
              <a:off x="5059929" y="5151392"/>
              <a:ext cx="66675" cy="76200"/>
            </a:xfrm>
            <a:prstGeom prst="rect">
              <a:avLst/>
            </a:pr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Rectangle 27"/>
            <p:cNvSpPr>
              <a:spLocks noChangeArrowheads="1"/>
            </p:cNvSpPr>
            <p:nvPr/>
          </p:nvSpPr>
          <p:spPr bwMode="auto">
            <a:xfrm>
              <a:off x="4745604" y="4932317"/>
              <a:ext cx="76200" cy="76200"/>
            </a:xfrm>
            <a:prstGeom prst="rect">
              <a:avLst/>
            </a:pr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Rectangle 28"/>
            <p:cNvSpPr>
              <a:spLocks noChangeArrowheads="1"/>
            </p:cNvSpPr>
            <p:nvPr/>
          </p:nvSpPr>
          <p:spPr bwMode="auto">
            <a:xfrm>
              <a:off x="4526529" y="4932317"/>
              <a:ext cx="66675" cy="76200"/>
            </a:xfrm>
            <a:prstGeom prst="rect">
              <a:avLst/>
            </a:pr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Rectangle 29"/>
            <p:cNvSpPr>
              <a:spLocks noChangeArrowheads="1"/>
            </p:cNvSpPr>
            <p:nvPr/>
          </p:nvSpPr>
          <p:spPr bwMode="auto">
            <a:xfrm>
              <a:off x="4383654" y="4932317"/>
              <a:ext cx="76200" cy="76200"/>
            </a:xfrm>
            <a:prstGeom prst="rect">
              <a:avLst/>
            </a:pr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Rectangle 30"/>
            <p:cNvSpPr>
              <a:spLocks noChangeArrowheads="1"/>
            </p:cNvSpPr>
            <p:nvPr/>
          </p:nvSpPr>
          <p:spPr bwMode="auto">
            <a:xfrm>
              <a:off x="4259829" y="4814663"/>
              <a:ext cx="76200" cy="66675"/>
            </a:xfrm>
            <a:prstGeom prst="rect">
              <a:avLst/>
            </a:pr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Rectangle 31"/>
            <p:cNvSpPr>
              <a:spLocks noChangeArrowheads="1"/>
            </p:cNvSpPr>
            <p:nvPr/>
          </p:nvSpPr>
          <p:spPr bwMode="auto">
            <a:xfrm>
              <a:off x="4171287" y="4814663"/>
              <a:ext cx="66675" cy="66675"/>
            </a:xfrm>
            <a:prstGeom prst="rect">
              <a:avLst/>
            </a:pr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Rectangle 32"/>
            <p:cNvSpPr>
              <a:spLocks noChangeArrowheads="1"/>
            </p:cNvSpPr>
            <p:nvPr/>
          </p:nvSpPr>
          <p:spPr bwMode="auto">
            <a:xfrm>
              <a:off x="4107429" y="4709888"/>
              <a:ext cx="66675" cy="66675"/>
            </a:xfrm>
            <a:prstGeom prst="rect">
              <a:avLst/>
            </a:pr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Rectangle 33"/>
            <p:cNvSpPr>
              <a:spLocks noChangeArrowheads="1"/>
            </p:cNvSpPr>
            <p:nvPr/>
          </p:nvSpPr>
          <p:spPr bwMode="auto">
            <a:xfrm>
              <a:off x="3980787" y="4186013"/>
              <a:ext cx="76200" cy="66675"/>
            </a:xfrm>
            <a:prstGeom prst="rect">
              <a:avLst/>
            </a:pr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Rectangle 34"/>
            <p:cNvSpPr>
              <a:spLocks noChangeArrowheads="1"/>
            </p:cNvSpPr>
            <p:nvPr/>
          </p:nvSpPr>
          <p:spPr bwMode="auto">
            <a:xfrm>
              <a:off x="3878829" y="3985988"/>
              <a:ext cx="66675" cy="76200"/>
            </a:xfrm>
            <a:prstGeom prst="rect">
              <a:avLst/>
            </a:pr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Rectangle 35"/>
            <p:cNvSpPr>
              <a:spLocks noChangeArrowheads="1"/>
            </p:cNvSpPr>
            <p:nvPr/>
          </p:nvSpPr>
          <p:spPr bwMode="auto">
            <a:xfrm>
              <a:off x="6060054" y="4923974"/>
              <a:ext cx="66675" cy="66675"/>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Rectangle 36"/>
            <p:cNvSpPr>
              <a:spLocks noChangeArrowheads="1"/>
            </p:cNvSpPr>
            <p:nvPr/>
          </p:nvSpPr>
          <p:spPr bwMode="auto">
            <a:xfrm>
              <a:off x="5459979" y="4523924"/>
              <a:ext cx="76200" cy="66675"/>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37"/>
            <p:cNvSpPr>
              <a:spLocks noChangeArrowheads="1"/>
            </p:cNvSpPr>
            <p:nvPr/>
          </p:nvSpPr>
          <p:spPr bwMode="auto">
            <a:xfrm>
              <a:off x="5193279" y="4523924"/>
              <a:ext cx="76200" cy="66675"/>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38"/>
            <p:cNvSpPr>
              <a:spLocks noChangeArrowheads="1"/>
            </p:cNvSpPr>
            <p:nvPr/>
          </p:nvSpPr>
          <p:spPr bwMode="auto">
            <a:xfrm>
              <a:off x="5050404" y="4523924"/>
              <a:ext cx="76200" cy="66675"/>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39"/>
            <p:cNvSpPr>
              <a:spLocks noChangeArrowheads="1"/>
            </p:cNvSpPr>
            <p:nvPr/>
          </p:nvSpPr>
          <p:spPr bwMode="auto">
            <a:xfrm>
              <a:off x="4955154" y="4523924"/>
              <a:ext cx="66675" cy="66675"/>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Rectangle 40"/>
            <p:cNvSpPr>
              <a:spLocks noChangeArrowheads="1"/>
            </p:cNvSpPr>
            <p:nvPr/>
          </p:nvSpPr>
          <p:spPr bwMode="auto">
            <a:xfrm>
              <a:off x="4793229" y="4523924"/>
              <a:ext cx="66675" cy="66675"/>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Rectangle 41"/>
            <p:cNvSpPr>
              <a:spLocks noChangeArrowheads="1"/>
            </p:cNvSpPr>
            <p:nvPr/>
          </p:nvSpPr>
          <p:spPr bwMode="auto">
            <a:xfrm>
              <a:off x="4688454" y="4523924"/>
              <a:ext cx="66675" cy="66675"/>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42"/>
            <p:cNvSpPr>
              <a:spLocks noChangeArrowheads="1"/>
            </p:cNvSpPr>
            <p:nvPr/>
          </p:nvSpPr>
          <p:spPr bwMode="auto">
            <a:xfrm>
              <a:off x="4631304" y="4295324"/>
              <a:ext cx="66675" cy="66675"/>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43"/>
            <p:cNvSpPr>
              <a:spLocks noChangeArrowheads="1"/>
            </p:cNvSpPr>
            <p:nvPr/>
          </p:nvSpPr>
          <p:spPr bwMode="auto">
            <a:xfrm>
              <a:off x="4488429" y="4295324"/>
              <a:ext cx="66675" cy="66675"/>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Rectangle 44"/>
            <p:cNvSpPr>
              <a:spLocks noChangeArrowheads="1"/>
            </p:cNvSpPr>
            <p:nvPr/>
          </p:nvSpPr>
          <p:spPr bwMode="auto">
            <a:xfrm>
              <a:off x="4364604" y="4214588"/>
              <a:ext cx="76200" cy="66675"/>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45"/>
            <p:cNvSpPr>
              <a:spLocks noChangeArrowheads="1"/>
            </p:cNvSpPr>
            <p:nvPr/>
          </p:nvSpPr>
          <p:spPr bwMode="auto">
            <a:xfrm>
              <a:off x="4364604" y="4138388"/>
              <a:ext cx="76200" cy="76200"/>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46"/>
            <p:cNvSpPr>
              <a:spLocks noChangeArrowheads="1"/>
            </p:cNvSpPr>
            <p:nvPr/>
          </p:nvSpPr>
          <p:spPr bwMode="auto">
            <a:xfrm>
              <a:off x="4278879" y="4138388"/>
              <a:ext cx="66675" cy="76200"/>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Rectangle 47"/>
            <p:cNvSpPr>
              <a:spLocks noChangeArrowheads="1"/>
            </p:cNvSpPr>
            <p:nvPr/>
          </p:nvSpPr>
          <p:spPr bwMode="auto">
            <a:xfrm>
              <a:off x="4174104" y="3766913"/>
              <a:ext cx="76200" cy="66675"/>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48"/>
            <p:cNvSpPr>
              <a:spLocks noChangeArrowheads="1"/>
            </p:cNvSpPr>
            <p:nvPr/>
          </p:nvSpPr>
          <p:spPr bwMode="auto">
            <a:xfrm>
              <a:off x="3964554" y="3462113"/>
              <a:ext cx="66675" cy="76200"/>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49"/>
            <p:cNvSpPr>
              <a:spLocks noChangeArrowheads="1"/>
            </p:cNvSpPr>
            <p:nvPr/>
          </p:nvSpPr>
          <p:spPr bwMode="auto">
            <a:xfrm>
              <a:off x="3869304" y="3462113"/>
              <a:ext cx="76200" cy="76200"/>
            </a:xfrm>
            <a:prstGeom prst="rect">
              <a:avLst/>
            </a:prstGeom>
            <a:solidFill>
              <a:srgbClr val="EB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56"/>
            <p:cNvSpPr/>
            <p:nvPr/>
          </p:nvSpPr>
          <p:spPr>
            <a:xfrm>
              <a:off x="6446043" y="5273758"/>
              <a:ext cx="3015283" cy="646331"/>
            </a:xfrm>
            <a:prstGeom prst="rect">
              <a:avLst/>
            </a:prstGeom>
          </p:spPr>
          <p:txBody>
            <a:bodyPr wrap="square">
              <a:spAutoFit/>
            </a:bodyPr>
            <a:lstStyle/>
            <a:p>
              <a:r>
                <a:rPr lang="en-GB" sz="1200" b="1" dirty="0">
                  <a:solidFill>
                    <a:srgbClr val="363636"/>
                  </a:solidFill>
                </a:rPr>
                <a:t>Median survival </a:t>
              </a:r>
            </a:p>
            <a:p>
              <a:r>
                <a:rPr lang="en-GB" sz="1200" dirty="0">
                  <a:solidFill>
                    <a:schemeClr val="accent2"/>
                  </a:solidFill>
                </a:rPr>
                <a:t>Vaccine 40.1 months (n=43)</a:t>
              </a:r>
              <a:r>
                <a:rPr lang="en-GB" sz="1200" dirty="0">
                  <a:solidFill>
                    <a:srgbClr val="363636"/>
                  </a:solidFill>
                </a:rPr>
                <a:t> </a:t>
              </a:r>
            </a:p>
            <a:p>
              <a:r>
                <a:rPr lang="en-GB" sz="1200" dirty="0">
                  <a:solidFill>
                    <a:srgbClr val="363636"/>
                  </a:solidFill>
                </a:rPr>
                <a:t>Control 10.3 months (n=36)</a:t>
              </a:r>
              <a:endParaRPr lang="en-GB" sz="1200" dirty="0"/>
            </a:p>
          </p:txBody>
        </p:sp>
        <p:sp>
          <p:nvSpPr>
            <p:cNvPr id="61" name="TextBox 60"/>
            <p:cNvSpPr txBox="1"/>
            <p:nvPr/>
          </p:nvSpPr>
          <p:spPr>
            <a:xfrm>
              <a:off x="3054898" y="3064657"/>
              <a:ext cx="433132" cy="307777"/>
            </a:xfrm>
            <a:prstGeom prst="rect">
              <a:avLst/>
            </a:prstGeom>
            <a:noFill/>
          </p:spPr>
          <p:txBody>
            <a:bodyPr wrap="none" rtlCol="0">
              <a:spAutoFit/>
            </a:bodyPr>
            <a:lstStyle/>
            <a:p>
              <a:pPr algn="r"/>
              <a:r>
                <a:rPr lang="en-GB" sz="1400" dirty="0"/>
                <a:t>1.0</a:t>
              </a:r>
            </a:p>
          </p:txBody>
        </p:sp>
        <p:sp>
          <p:nvSpPr>
            <p:cNvPr id="62" name="TextBox 61"/>
            <p:cNvSpPr txBox="1"/>
            <p:nvPr/>
          </p:nvSpPr>
          <p:spPr>
            <a:xfrm>
              <a:off x="3054898" y="3616306"/>
              <a:ext cx="433132" cy="307777"/>
            </a:xfrm>
            <a:prstGeom prst="rect">
              <a:avLst/>
            </a:prstGeom>
            <a:noFill/>
          </p:spPr>
          <p:txBody>
            <a:bodyPr wrap="none" rtlCol="0">
              <a:spAutoFit/>
            </a:bodyPr>
            <a:lstStyle/>
            <a:p>
              <a:pPr algn="r"/>
              <a:r>
                <a:rPr lang="en-GB" sz="1400" dirty="0"/>
                <a:t>0.8</a:t>
              </a:r>
            </a:p>
          </p:txBody>
        </p:sp>
        <p:sp>
          <p:nvSpPr>
            <p:cNvPr id="63" name="TextBox 62"/>
            <p:cNvSpPr txBox="1"/>
            <p:nvPr/>
          </p:nvSpPr>
          <p:spPr>
            <a:xfrm>
              <a:off x="3054898" y="4167955"/>
              <a:ext cx="433132" cy="307777"/>
            </a:xfrm>
            <a:prstGeom prst="rect">
              <a:avLst/>
            </a:prstGeom>
            <a:noFill/>
          </p:spPr>
          <p:txBody>
            <a:bodyPr wrap="none" rtlCol="0">
              <a:spAutoFit/>
            </a:bodyPr>
            <a:lstStyle/>
            <a:p>
              <a:pPr algn="r"/>
              <a:r>
                <a:rPr lang="en-GB" sz="1400" dirty="0"/>
                <a:t>0.6</a:t>
              </a:r>
            </a:p>
          </p:txBody>
        </p:sp>
        <p:sp>
          <p:nvSpPr>
            <p:cNvPr id="64" name="TextBox 63"/>
            <p:cNvSpPr txBox="1"/>
            <p:nvPr/>
          </p:nvSpPr>
          <p:spPr>
            <a:xfrm>
              <a:off x="3054898" y="4719604"/>
              <a:ext cx="433132" cy="307777"/>
            </a:xfrm>
            <a:prstGeom prst="rect">
              <a:avLst/>
            </a:prstGeom>
            <a:noFill/>
          </p:spPr>
          <p:txBody>
            <a:bodyPr wrap="none" rtlCol="0">
              <a:spAutoFit/>
            </a:bodyPr>
            <a:lstStyle/>
            <a:p>
              <a:pPr algn="r"/>
              <a:r>
                <a:rPr lang="en-GB" sz="1400" dirty="0"/>
                <a:t>0.4</a:t>
              </a:r>
            </a:p>
          </p:txBody>
        </p:sp>
        <p:sp>
          <p:nvSpPr>
            <p:cNvPr id="65" name="TextBox 64"/>
            <p:cNvSpPr txBox="1"/>
            <p:nvPr/>
          </p:nvSpPr>
          <p:spPr>
            <a:xfrm>
              <a:off x="3054898" y="5348527"/>
              <a:ext cx="433132" cy="307777"/>
            </a:xfrm>
            <a:prstGeom prst="rect">
              <a:avLst/>
            </a:prstGeom>
            <a:noFill/>
          </p:spPr>
          <p:txBody>
            <a:bodyPr wrap="none" rtlCol="0">
              <a:spAutoFit/>
            </a:bodyPr>
            <a:lstStyle/>
            <a:p>
              <a:pPr algn="r"/>
              <a:r>
                <a:rPr lang="en-GB" sz="1400" dirty="0"/>
                <a:t>0.2</a:t>
              </a:r>
            </a:p>
          </p:txBody>
        </p:sp>
        <p:sp>
          <p:nvSpPr>
            <p:cNvPr id="66" name="TextBox 65"/>
            <p:cNvSpPr txBox="1"/>
            <p:nvPr/>
          </p:nvSpPr>
          <p:spPr>
            <a:xfrm>
              <a:off x="3054898" y="5938813"/>
              <a:ext cx="433132" cy="307777"/>
            </a:xfrm>
            <a:prstGeom prst="rect">
              <a:avLst/>
            </a:prstGeom>
            <a:noFill/>
          </p:spPr>
          <p:txBody>
            <a:bodyPr wrap="none" rtlCol="0">
              <a:spAutoFit/>
            </a:bodyPr>
            <a:lstStyle/>
            <a:p>
              <a:pPr algn="r"/>
              <a:r>
                <a:rPr lang="en-GB" sz="1400" dirty="0"/>
                <a:t>0.0</a:t>
              </a:r>
            </a:p>
          </p:txBody>
        </p:sp>
        <p:sp>
          <p:nvSpPr>
            <p:cNvPr id="67" name="TextBox 66"/>
            <p:cNvSpPr txBox="1"/>
            <p:nvPr/>
          </p:nvSpPr>
          <p:spPr>
            <a:xfrm rot="16200000">
              <a:off x="2434826" y="4420768"/>
              <a:ext cx="872539" cy="307777"/>
            </a:xfrm>
            <a:prstGeom prst="rect">
              <a:avLst/>
            </a:prstGeom>
            <a:noFill/>
          </p:spPr>
          <p:txBody>
            <a:bodyPr wrap="square" rtlCol="0">
              <a:spAutoFit/>
            </a:bodyPr>
            <a:lstStyle/>
            <a:p>
              <a:pPr algn="ctr"/>
              <a:r>
                <a:rPr lang="en-GB" sz="1400" dirty="0"/>
                <a:t>Survival</a:t>
              </a:r>
            </a:p>
          </p:txBody>
        </p:sp>
        <p:sp>
          <p:nvSpPr>
            <p:cNvPr id="68" name="TextBox 67"/>
            <p:cNvSpPr txBox="1"/>
            <p:nvPr/>
          </p:nvSpPr>
          <p:spPr>
            <a:xfrm>
              <a:off x="4442501" y="6449519"/>
              <a:ext cx="1330557" cy="307777"/>
            </a:xfrm>
            <a:prstGeom prst="rect">
              <a:avLst/>
            </a:prstGeom>
            <a:noFill/>
          </p:spPr>
          <p:txBody>
            <a:bodyPr wrap="none" rtlCol="0">
              <a:spAutoFit/>
            </a:bodyPr>
            <a:lstStyle/>
            <a:p>
              <a:pPr algn="ctr"/>
              <a:r>
                <a:rPr lang="en-GB" sz="1400" dirty="0"/>
                <a:t>Time (months)</a:t>
              </a:r>
            </a:p>
          </p:txBody>
        </p:sp>
        <p:sp>
          <p:nvSpPr>
            <p:cNvPr id="69" name="TextBox 68"/>
            <p:cNvSpPr txBox="1"/>
            <p:nvPr/>
          </p:nvSpPr>
          <p:spPr>
            <a:xfrm>
              <a:off x="3355711" y="6167323"/>
              <a:ext cx="284052" cy="307777"/>
            </a:xfrm>
            <a:prstGeom prst="rect">
              <a:avLst/>
            </a:prstGeom>
            <a:noFill/>
          </p:spPr>
          <p:txBody>
            <a:bodyPr wrap="none" rtlCol="0">
              <a:spAutoFit/>
            </a:bodyPr>
            <a:lstStyle/>
            <a:p>
              <a:pPr algn="ctr"/>
              <a:r>
                <a:rPr lang="en-GB" sz="1400" dirty="0"/>
                <a:t>0</a:t>
              </a:r>
            </a:p>
          </p:txBody>
        </p:sp>
        <p:sp>
          <p:nvSpPr>
            <p:cNvPr id="70" name="TextBox 69"/>
            <p:cNvSpPr txBox="1"/>
            <p:nvPr/>
          </p:nvSpPr>
          <p:spPr>
            <a:xfrm>
              <a:off x="3748812" y="6167323"/>
              <a:ext cx="284052" cy="307777"/>
            </a:xfrm>
            <a:prstGeom prst="rect">
              <a:avLst/>
            </a:prstGeom>
            <a:noFill/>
          </p:spPr>
          <p:txBody>
            <a:bodyPr wrap="none" rtlCol="0">
              <a:spAutoFit/>
            </a:bodyPr>
            <a:lstStyle/>
            <a:p>
              <a:pPr algn="ctr"/>
              <a:r>
                <a:rPr lang="en-GB" sz="1400" dirty="0"/>
                <a:t>6</a:t>
              </a:r>
            </a:p>
          </p:txBody>
        </p:sp>
        <p:sp>
          <p:nvSpPr>
            <p:cNvPr id="71" name="TextBox 70"/>
            <p:cNvSpPr txBox="1"/>
            <p:nvPr/>
          </p:nvSpPr>
          <p:spPr>
            <a:xfrm>
              <a:off x="4079341" y="6167323"/>
              <a:ext cx="383438" cy="307777"/>
            </a:xfrm>
            <a:prstGeom prst="rect">
              <a:avLst/>
            </a:prstGeom>
            <a:noFill/>
          </p:spPr>
          <p:txBody>
            <a:bodyPr wrap="none" rtlCol="0">
              <a:spAutoFit/>
            </a:bodyPr>
            <a:lstStyle/>
            <a:p>
              <a:pPr algn="ctr"/>
              <a:r>
                <a:rPr lang="en-GB" sz="1400" dirty="0"/>
                <a:t>12</a:t>
              </a:r>
            </a:p>
          </p:txBody>
        </p:sp>
        <p:sp>
          <p:nvSpPr>
            <p:cNvPr id="72" name="TextBox 71"/>
            <p:cNvSpPr txBox="1"/>
            <p:nvPr/>
          </p:nvSpPr>
          <p:spPr>
            <a:xfrm>
              <a:off x="4433805" y="6167323"/>
              <a:ext cx="383438" cy="307777"/>
            </a:xfrm>
            <a:prstGeom prst="rect">
              <a:avLst/>
            </a:prstGeom>
            <a:noFill/>
          </p:spPr>
          <p:txBody>
            <a:bodyPr wrap="none" rtlCol="0">
              <a:spAutoFit/>
            </a:bodyPr>
            <a:lstStyle/>
            <a:p>
              <a:pPr algn="ctr"/>
              <a:r>
                <a:rPr lang="en-GB" sz="1400" dirty="0"/>
                <a:t>18</a:t>
              </a:r>
            </a:p>
          </p:txBody>
        </p:sp>
        <p:sp>
          <p:nvSpPr>
            <p:cNvPr id="73" name="TextBox 72"/>
            <p:cNvSpPr txBox="1"/>
            <p:nvPr/>
          </p:nvSpPr>
          <p:spPr>
            <a:xfrm>
              <a:off x="4801148" y="6167323"/>
              <a:ext cx="383438" cy="307777"/>
            </a:xfrm>
            <a:prstGeom prst="rect">
              <a:avLst/>
            </a:prstGeom>
            <a:noFill/>
          </p:spPr>
          <p:txBody>
            <a:bodyPr wrap="none" rtlCol="0">
              <a:spAutoFit/>
            </a:bodyPr>
            <a:lstStyle/>
            <a:p>
              <a:pPr algn="ctr"/>
              <a:r>
                <a:rPr lang="en-GB" sz="1400" dirty="0"/>
                <a:t>24</a:t>
              </a:r>
            </a:p>
          </p:txBody>
        </p:sp>
        <p:sp>
          <p:nvSpPr>
            <p:cNvPr id="74" name="TextBox 73"/>
            <p:cNvSpPr txBox="1"/>
            <p:nvPr/>
          </p:nvSpPr>
          <p:spPr>
            <a:xfrm>
              <a:off x="5181370" y="6167323"/>
              <a:ext cx="383438" cy="307777"/>
            </a:xfrm>
            <a:prstGeom prst="rect">
              <a:avLst/>
            </a:prstGeom>
            <a:noFill/>
          </p:spPr>
          <p:txBody>
            <a:bodyPr wrap="none" rtlCol="0">
              <a:spAutoFit/>
            </a:bodyPr>
            <a:lstStyle/>
            <a:p>
              <a:pPr algn="ctr"/>
              <a:r>
                <a:rPr lang="en-GB" sz="1400" dirty="0"/>
                <a:t>30</a:t>
              </a:r>
            </a:p>
          </p:txBody>
        </p:sp>
        <p:sp>
          <p:nvSpPr>
            <p:cNvPr id="75" name="TextBox 74"/>
            <p:cNvSpPr txBox="1"/>
            <p:nvPr/>
          </p:nvSpPr>
          <p:spPr>
            <a:xfrm>
              <a:off x="5522955" y="6167323"/>
              <a:ext cx="383438" cy="307777"/>
            </a:xfrm>
            <a:prstGeom prst="rect">
              <a:avLst/>
            </a:prstGeom>
            <a:noFill/>
          </p:spPr>
          <p:txBody>
            <a:bodyPr wrap="none" rtlCol="0">
              <a:spAutoFit/>
            </a:bodyPr>
            <a:lstStyle/>
            <a:p>
              <a:pPr algn="ctr"/>
              <a:r>
                <a:rPr lang="en-GB" sz="1400" dirty="0"/>
                <a:t>36</a:t>
              </a:r>
            </a:p>
          </p:txBody>
        </p:sp>
        <p:sp>
          <p:nvSpPr>
            <p:cNvPr id="76" name="TextBox 75"/>
            <p:cNvSpPr txBox="1"/>
            <p:nvPr/>
          </p:nvSpPr>
          <p:spPr>
            <a:xfrm>
              <a:off x="5864540" y="6167323"/>
              <a:ext cx="383438" cy="307777"/>
            </a:xfrm>
            <a:prstGeom prst="rect">
              <a:avLst/>
            </a:prstGeom>
            <a:noFill/>
          </p:spPr>
          <p:txBody>
            <a:bodyPr wrap="none" rtlCol="0">
              <a:spAutoFit/>
            </a:bodyPr>
            <a:lstStyle/>
            <a:p>
              <a:pPr algn="ctr"/>
              <a:r>
                <a:rPr lang="en-GB" sz="1400" dirty="0"/>
                <a:t>42</a:t>
              </a:r>
            </a:p>
          </p:txBody>
        </p:sp>
        <p:sp>
          <p:nvSpPr>
            <p:cNvPr id="77" name="TextBox 76"/>
            <p:cNvSpPr txBox="1"/>
            <p:nvPr/>
          </p:nvSpPr>
          <p:spPr>
            <a:xfrm>
              <a:off x="6257641" y="6167323"/>
              <a:ext cx="383438" cy="307777"/>
            </a:xfrm>
            <a:prstGeom prst="rect">
              <a:avLst/>
            </a:prstGeom>
            <a:noFill/>
          </p:spPr>
          <p:txBody>
            <a:bodyPr wrap="none" rtlCol="0">
              <a:spAutoFit/>
            </a:bodyPr>
            <a:lstStyle/>
            <a:p>
              <a:pPr algn="ctr"/>
              <a:r>
                <a:rPr lang="en-GB" sz="1400" dirty="0"/>
                <a:t>48</a:t>
              </a:r>
            </a:p>
          </p:txBody>
        </p:sp>
        <p:sp>
          <p:nvSpPr>
            <p:cNvPr id="78" name="TextBox 77"/>
            <p:cNvSpPr txBox="1"/>
            <p:nvPr/>
          </p:nvSpPr>
          <p:spPr>
            <a:xfrm>
              <a:off x="6612105" y="6167323"/>
              <a:ext cx="383438" cy="307777"/>
            </a:xfrm>
            <a:prstGeom prst="rect">
              <a:avLst/>
            </a:prstGeom>
            <a:noFill/>
          </p:spPr>
          <p:txBody>
            <a:bodyPr wrap="none" rtlCol="0">
              <a:spAutoFit/>
            </a:bodyPr>
            <a:lstStyle/>
            <a:p>
              <a:pPr algn="ctr"/>
              <a:r>
                <a:rPr lang="en-GB" sz="1400" dirty="0"/>
                <a:t>54</a:t>
              </a:r>
            </a:p>
          </p:txBody>
        </p:sp>
        <p:sp>
          <p:nvSpPr>
            <p:cNvPr id="79" name="TextBox 78"/>
            <p:cNvSpPr txBox="1"/>
            <p:nvPr/>
          </p:nvSpPr>
          <p:spPr>
            <a:xfrm>
              <a:off x="5062357" y="4074838"/>
              <a:ext cx="988284" cy="369332"/>
            </a:xfrm>
            <a:prstGeom prst="rect">
              <a:avLst/>
            </a:prstGeom>
            <a:noFill/>
          </p:spPr>
          <p:txBody>
            <a:bodyPr wrap="none" rtlCol="0">
              <a:spAutoFit/>
            </a:bodyPr>
            <a:lstStyle/>
            <a:p>
              <a:r>
                <a:rPr lang="en-GB" dirty="0"/>
                <a:t>Vaccine</a:t>
              </a:r>
            </a:p>
          </p:txBody>
        </p:sp>
        <p:sp>
          <p:nvSpPr>
            <p:cNvPr id="80" name="TextBox 79"/>
            <p:cNvSpPr txBox="1"/>
            <p:nvPr/>
          </p:nvSpPr>
          <p:spPr>
            <a:xfrm>
              <a:off x="4632462" y="5227592"/>
              <a:ext cx="1018227" cy="369332"/>
            </a:xfrm>
            <a:prstGeom prst="rect">
              <a:avLst/>
            </a:prstGeom>
            <a:noFill/>
          </p:spPr>
          <p:txBody>
            <a:bodyPr wrap="none" rtlCol="0">
              <a:spAutoFit/>
            </a:bodyPr>
            <a:lstStyle/>
            <a:p>
              <a:r>
                <a:rPr lang="en-GB" dirty="0"/>
                <a:t>Placebo</a:t>
              </a:r>
            </a:p>
          </p:txBody>
        </p:sp>
        <p:sp>
          <p:nvSpPr>
            <p:cNvPr id="81" name="TextBox 80"/>
            <p:cNvSpPr txBox="1"/>
            <p:nvPr/>
          </p:nvSpPr>
          <p:spPr>
            <a:xfrm>
              <a:off x="3597419" y="5492818"/>
              <a:ext cx="896399" cy="523220"/>
            </a:xfrm>
            <a:prstGeom prst="rect">
              <a:avLst/>
            </a:prstGeom>
            <a:noFill/>
          </p:spPr>
          <p:txBody>
            <a:bodyPr wrap="none" rtlCol="0">
              <a:spAutoFit/>
            </a:bodyPr>
            <a:lstStyle/>
            <a:p>
              <a:r>
                <a:rPr lang="en-GB" sz="1400" dirty="0">
                  <a:solidFill>
                    <a:srgbClr val="FF0000"/>
                  </a:solidFill>
                </a:rPr>
                <a:t>p=0.014</a:t>
              </a:r>
            </a:p>
            <a:p>
              <a:r>
                <a:rPr lang="en-GB" sz="1400" dirty="0"/>
                <a:t>HR=0.45</a:t>
              </a:r>
            </a:p>
          </p:txBody>
        </p:sp>
      </p:grpSp>
    </p:spTree>
    <p:extLst>
      <p:ext uri="{BB962C8B-B14F-4D97-AF65-F5344CB8AC3E}">
        <p14:creationId xmlns:p14="http://schemas.microsoft.com/office/powerpoint/2010/main" val="66822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Conclusions</a:t>
            </a:r>
          </a:p>
        </p:txBody>
      </p:sp>
      <p:sp>
        <p:nvSpPr>
          <p:cNvPr id="7" name="Content Placeholder 6"/>
          <p:cNvSpPr>
            <a:spLocks noGrp="1"/>
          </p:cNvSpPr>
          <p:nvPr>
            <p:ph idx="1"/>
          </p:nvPr>
        </p:nvSpPr>
        <p:spPr/>
        <p:txBody>
          <a:bodyPr/>
          <a:lstStyle/>
          <a:p>
            <a:r>
              <a:rPr lang="en-GB" dirty="0"/>
              <a:t>The trial lacked sufficient power to meet the primary endpoint</a:t>
            </a:r>
          </a:p>
          <a:p>
            <a:r>
              <a:rPr lang="en-GB" dirty="0"/>
              <a:t>However, a considerable increase in OS was observed in stage IIIB/IV patients who began </a:t>
            </a:r>
            <a:r>
              <a:rPr lang="en-GB" dirty="0" err="1"/>
              <a:t>belagenpumatucel</a:t>
            </a:r>
            <a:r>
              <a:rPr lang="en-GB" dirty="0"/>
              <a:t>-L within 12 weeks of the completion of frontline chemotherapy</a:t>
            </a:r>
          </a:p>
          <a:p>
            <a:r>
              <a:rPr lang="en-GB" dirty="0"/>
              <a:t>Survival advantage was also observed in stage IIIB/IV patients who received prior radiation therapy</a:t>
            </a:r>
          </a:p>
          <a:p>
            <a:r>
              <a:rPr lang="en-GB" dirty="0"/>
              <a:t>These data, along with a strong safety profile, warrant further investigation of </a:t>
            </a:r>
            <a:r>
              <a:rPr lang="en-GB" dirty="0" err="1"/>
              <a:t>belagenpumatucel</a:t>
            </a:r>
            <a:r>
              <a:rPr lang="en-GB" dirty="0"/>
              <a:t>-L for NSCLC, and subgroup analysis strictly require prospective validation</a:t>
            </a:r>
          </a:p>
        </p:txBody>
      </p:sp>
      <p:sp>
        <p:nvSpPr>
          <p:cNvPr id="5" name="Text Box 4"/>
          <p:cNvSpPr txBox="1">
            <a:spLocks noChangeArrowheads="1"/>
          </p:cNvSpPr>
          <p:nvPr/>
        </p:nvSpPr>
        <p:spPr bwMode="auto">
          <a:xfrm>
            <a:off x="5063755" y="6474897"/>
            <a:ext cx="38595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Giaccone</a:t>
            </a:r>
            <a:r>
              <a:rPr lang="en-GB" sz="1200" dirty="0"/>
              <a:t> et al. </a:t>
            </a:r>
            <a:r>
              <a:rPr lang="it-IT" sz="1200" dirty="0"/>
              <a:t>Ann Oncol 24, 2013; (suppl; abstr LBA2)</a:t>
            </a:r>
            <a:endParaRPr lang="en-GB" sz="1200" dirty="0"/>
          </a:p>
        </p:txBody>
      </p:sp>
    </p:spTree>
    <p:extLst>
      <p:ext uri="{BB962C8B-B14F-4D97-AF65-F5344CB8AC3E}">
        <p14:creationId xmlns:p14="http://schemas.microsoft.com/office/powerpoint/2010/main" val="1840189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a:solidFill>
                  <a:srgbClr val="002850"/>
                </a:solidFill>
              </a:rPr>
              <a:t>19: Adjuvant </a:t>
            </a:r>
            <a:r>
              <a:rPr lang="en-GB" sz="1800" dirty="0" err="1">
                <a:solidFill>
                  <a:srgbClr val="002850"/>
                </a:solidFill>
              </a:rPr>
              <a:t>pazopanib</a:t>
            </a:r>
            <a:r>
              <a:rPr lang="en-GB" sz="1800" dirty="0">
                <a:solidFill>
                  <a:srgbClr val="002850"/>
                </a:solidFill>
              </a:rPr>
              <a:t> or placebo in resected stage I NSCLC patients: Results of the NSCLC adjuvant randomized phase II trial (IFCT0703) from the French collaborative Intergroup – </a:t>
            </a:r>
            <a:r>
              <a:rPr lang="en-GB" sz="1800" i="1" dirty="0" err="1">
                <a:solidFill>
                  <a:srgbClr val="002850"/>
                </a:solidFill>
              </a:rPr>
              <a:t>Besse</a:t>
            </a:r>
            <a:r>
              <a:rPr lang="en-GB" sz="1800" i="1" dirty="0">
                <a:solidFill>
                  <a:srgbClr val="002850"/>
                </a:solidFill>
              </a:rPr>
              <a:t> B et al</a:t>
            </a:r>
            <a:endParaRPr lang="en-GB" altLang="zh-CN" dirty="0"/>
          </a:p>
        </p:txBody>
      </p:sp>
      <p:sp>
        <p:nvSpPr>
          <p:cNvPr id="60419" name="Rectangle 9"/>
          <p:cNvSpPr>
            <a:spLocks noGrp="1" noChangeArrowheads="1"/>
          </p:cNvSpPr>
          <p:nvPr>
            <p:ph sz="half" idx="1"/>
          </p:nvPr>
        </p:nvSpPr>
        <p:spPr>
          <a:xfrm>
            <a:off x="228600" y="5105400"/>
            <a:ext cx="4267200" cy="2209800"/>
          </a:xfrm>
        </p:spPr>
        <p:txBody>
          <a:bodyPr/>
          <a:lstStyle/>
          <a:p>
            <a:pPr marL="0" indent="0">
              <a:buNone/>
            </a:pPr>
            <a:r>
              <a:rPr lang="en-GB" sz="1600" b="1" dirty="0"/>
              <a:t>Primary endpoint</a:t>
            </a:r>
          </a:p>
          <a:p>
            <a:r>
              <a:rPr lang="en-GB" sz="1600" dirty="0"/>
              <a:t>Compliance (% patients that receive treatment for at least 12 weeks)</a:t>
            </a:r>
          </a:p>
          <a:p>
            <a:endParaRPr lang="en-GB" sz="1600" dirty="0"/>
          </a:p>
        </p:txBody>
      </p:sp>
      <p:sp>
        <p:nvSpPr>
          <p:cNvPr id="23556" name="Content Placeholder 26"/>
          <p:cNvSpPr>
            <a:spLocks noGrp="1"/>
          </p:cNvSpPr>
          <p:nvPr>
            <p:ph sz="half" idx="2"/>
          </p:nvPr>
        </p:nvSpPr>
        <p:spPr>
          <a:xfrm>
            <a:off x="4648200" y="5105400"/>
            <a:ext cx="4267200" cy="861536"/>
          </a:xfrm>
        </p:spPr>
        <p:txBody>
          <a:bodyPr/>
          <a:lstStyle/>
          <a:p>
            <a:pPr marL="0" indent="0">
              <a:buNone/>
            </a:pPr>
            <a:r>
              <a:rPr lang="en-GB" sz="1600" b="1" dirty="0"/>
              <a:t>Secondary endpoints</a:t>
            </a:r>
          </a:p>
          <a:p>
            <a:r>
              <a:rPr lang="en-GB" sz="1600" dirty="0"/>
              <a:t>OS, tolerance/compliance, toxicity</a:t>
            </a:r>
          </a:p>
          <a:p>
            <a:r>
              <a:rPr lang="en-GB" sz="1600" dirty="0"/>
              <a:t>Recurrence site, </a:t>
            </a:r>
            <a:r>
              <a:rPr lang="en-GB" sz="1600" dirty="0" err="1"/>
              <a:t>QoL</a:t>
            </a:r>
            <a:endParaRPr lang="en-GB" sz="1600" dirty="0"/>
          </a:p>
        </p:txBody>
      </p:sp>
      <p:sp>
        <p:nvSpPr>
          <p:cNvPr id="23558" name="Oval 14"/>
          <p:cNvSpPr>
            <a:spLocks noChangeArrowheads="1"/>
          </p:cNvSpPr>
          <p:nvPr/>
        </p:nvSpPr>
        <p:spPr bwMode="auto">
          <a:xfrm>
            <a:off x="3941537" y="3191020"/>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23559" name="AutoShape 15"/>
          <p:cNvCxnSpPr>
            <a:cxnSpLocks noChangeShapeType="1"/>
            <a:stCxn id="23558" idx="0"/>
            <a:endCxn id="48" idx="1"/>
          </p:cNvCxnSpPr>
          <p:nvPr/>
        </p:nvCxnSpPr>
        <p:spPr bwMode="auto">
          <a:xfrm rot="5400000" flipH="1" flipV="1">
            <a:off x="4285328" y="2611039"/>
            <a:ext cx="527989" cy="631975"/>
          </a:xfrm>
          <a:prstGeom prst="bentConnector2">
            <a:avLst/>
          </a:prstGeom>
          <a:noFill/>
          <a:ln w="38100">
            <a:solidFill>
              <a:schemeClr val="bg1"/>
            </a:solidFill>
            <a:miter lim="800000"/>
            <a:headEnd/>
            <a:tailEnd type="triangle" w="med" len="med"/>
          </a:ln>
        </p:spPr>
      </p:cxnSp>
      <p:cxnSp>
        <p:nvCxnSpPr>
          <p:cNvPr id="23560" name="AutoShape 16"/>
          <p:cNvCxnSpPr>
            <a:cxnSpLocks noChangeShapeType="1"/>
            <a:stCxn id="23558" idx="4"/>
            <a:endCxn id="47" idx="1"/>
          </p:cNvCxnSpPr>
          <p:nvPr/>
        </p:nvCxnSpPr>
        <p:spPr bwMode="auto">
          <a:xfrm rot="16200000" flipH="1">
            <a:off x="4301348" y="3707206"/>
            <a:ext cx="495949" cy="631975"/>
          </a:xfrm>
          <a:prstGeom prst="bentConnector2">
            <a:avLst/>
          </a:prstGeom>
          <a:noFill/>
          <a:ln w="38100">
            <a:solidFill>
              <a:schemeClr val="bg1"/>
            </a:solidFill>
            <a:miter lim="800000"/>
            <a:headEnd/>
            <a:tailEnd type="triangle" w="med" len="med"/>
          </a:ln>
        </p:spPr>
      </p:cxnSp>
      <p:sp>
        <p:nvSpPr>
          <p:cNvPr id="23562" name="AutoShape 12"/>
          <p:cNvSpPr>
            <a:spLocks noChangeArrowheads="1"/>
          </p:cNvSpPr>
          <p:nvPr/>
        </p:nvSpPr>
        <p:spPr bwMode="auto">
          <a:xfrm>
            <a:off x="8257722" y="4006418"/>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23564" name="AutoShape 12"/>
          <p:cNvSpPr>
            <a:spLocks noChangeArrowheads="1"/>
          </p:cNvSpPr>
          <p:nvPr/>
        </p:nvSpPr>
        <p:spPr bwMode="auto">
          <a:xfrm>
            <a:off x="8257722" y="2396983"/>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43" name="Content Placeholder 26"/>
          <p:cNvSpPr txBox="1">
            <a:spLocks/>
          </p:cNvSpPr>
          <p:nvPr/>
        </p:nvSpPr>
        <p:spPr bwMode="auto">
          <a:xfrm>
            <a:off x="4855936" y="3048000"/>
            <a:ext cx="2819703"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lgn="l">
              <a:spcBef>
                <a:spcPts val="0"/>
              </a:spcBef>
              <a:spcAft>
                <a:spcPts val="400"/>
              </a:spcAft>
              <a:buFont typeface="Arial" pitchFamily="34" charset="0"/>
              <a:buChar char="•"/>
              <a:defRPr/>
            </a:pPr>
            <a:r>
              <a:rPr lang="en-GB" sz="1400" dirty="0">
                <a:latin typeface="+mn-lt"/>
              </a:rPr>
              <a:t>Tumour size</a:t>
            </a:r>
          </a:p>
          <a:p>
            <a:pPr marL="203200" indent="-203200" algn="l">
              <a:spcBef>
                <a:spcPts val="0"/>
              </a:spcBef>
              <a:spcAft>
                <a:spcPts val="400"/>
              </a:spcAft>
              <a:buFont typeface="Arial" pitchFamily="34" charset="0"/>
              <a:buChar char="•"/>
              <a:defRPr/>
            </a:pPr>
            <a:r>
              <a:rPr lang="en-GB" sz="1400" dirty="0">
                <a:latin typeface="+mn-lt"/>
              </a:rPr>
              <a:t>Squamous cell carcinoma</a:t>
            </a:r>
          </a:p>
        </p:txBody>
      </p:sp>
      <p:cxnSp>
        <p:nvCxnSpPr>
          <p:cNvPr id="23566" name="AutoShape 19"/>
          <p:cNvCxnSpPr>
            <a:cxnSpLocks noChangeShapeType="1"/>
            <a:endCxn id="23558" idx="2"/>
          </p:cNvCxnSpPr>
          <p:nvPr/>
        </p:nvCxnSpPr>
        <p:spPr bwMode="auto">
          <a:xfrm>
            <a:off x="3684814" y="3483120"/>
            <a:ext cx="256723" cy="0"/>
          </a:xfrm>
          <a:prstGeom prst="straightConnector1">
            <a:avLst/>
          </a:prstGeom>
          <a:noFill/>
          <a:ln w="38100">
            <a:solidFill>
              <a:schemeClr val="bg1"/>
            </a:solidFill>
            <a:round/>
            <a:headEnd/>
            <a:tailEnd type="triangle" w="med" len="med"/>
          </a:ln>
        </p:spPr>
      </p:cxnSp>
      <p:cxnSp>
        <p:nvCxnSpPr>
          <p:cNvPr id="23567" name="AutoShape 20"/>
          <p:cNvCxnSpPr>
            <a:cxnSpLocks noChangeShapeType="1"/>
            <a:stCxn id="47" idx="3"/>
            <a:endCxn id="23562" idx="1"/>
          </p:cNvCxnSpPr>
          <p:nvPr/>
        </p:nvCxnSpPr>
        <p:spPr bwMode="auto">
          <a:xfrm flipV="1">
            <a:off x="7542220" y="4270737"/>
            <a:ext cx="715502" cy="432"/>
          </a:xfrm>
          <a:prstGeom prst="straightConnector1">
            <a:avLst/>
          </a:prstGeom>
          <a:noFill/>
          <a:ln w="38100">
            <a:solidFill>
              <a:schemeClr val="bg1"/>
            </a:solidFill>
            <a:prstDash val="dash"/>
            <a:round/>
            <a:headEnd/>
            <a:tailEnd type="triangle" w="med" len="med"/>
          </a:ln>
        </p:spPr>
      </p:cxnSp>
      <p:cxnSp>
        <p:nvCxnSpPr>
          <p:cNvPr id="23568" name="AutoShape 21"/>
          <p:cNvCxnSpPr>
            <a:cxnSpLocks noChangeShapeType="1"/>
            <a:stCxn id="48" idx="3"/>
            <a:endCxn id="23564" idx="1"/>
          </p:cNvCxnSpPr>
          <p:nvPr/>
        </p:nvCxnSpPr>
        <p:spPr bwMode="auto">
          <a:xfrm flipV="1">
            <a:off x="7543800" y="2661302"/>
            <a:ext cx="713922" cy="1729"/>
          </a:xfrm>
          <a:prstGeom prst="straightConnector1">
            <a:avLst/>
          </a:prstGeom>
          <a:noFill/>
          <a:ln w="38100">
            <a:solidFill>
              <a:schemeClr val="bg1"/>
            </a:solidFill>
            <a:round/>
            <a:headEnd/>
            <a:tailEnd type="triangle" w="med" len="med"/>
          </a:ln>
        </p:spPr>
      </p:cxnSp>
      <p:sp>
        <p:nvSpPr>
          <p:cNvPr id="45" name="AutoShape 9"/>
          <p:cNvSpPr>
            <a:spLocks noChangeArrowheads="1"/>
          </p:cNvSpPr>
          <p:nvPr/>
        </p:nvSpPr>
        <p:spPr bwMode="auto">
          <a:xfrm>
            <a:off x="228600" y="2536762"/>
            <a:ext cx="3456214" cy="1894548"/>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dirty="0">
                <a:solidFill>
                  <a:schemeClr val="tx2"/>
                </a:solidFill>
                <a:ea typeface="SimSun" pitchFamily="2" charset="-122"/>
              </a:rPr>
              <a:t>Completely resected NSCLC</a:t>
            </a:r>
            <a:endParaRPr lang="en-GB" altLang="zh-CN" i="1"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US" altLang="zh-CN" dirty="0">
                <a:solidFill>
                  <a:schemeClr val="tx2"/>
                </a:solidFill>
                <a:ea typeface="SimSun" pitchFamily="2" charset="-122"/>
              </a:rPr>
              <a:t>Stage I</a:t>
            </a:r>
            <a:endParaRPr lang="en-GB" altLang="zh-CN" dirty="0">
              <a:solidFill>
                <a:schemeClr val="tx2"/>
              </a:solidFill>
              <a:ea typeface="SimSun" pitchFamily="2" charset="-122"/>
            </a:endParaRPr>
          </a:p>
          <a:p>
            <a:pPr marL="228600" indent="-228600" algn="l" defTabSz="892175" eaLnBrk="0" hangingPunct="0">
              <a:spcAft>
                <a:spcPct val="30000"/>
              </a:spcAft>
              <a:buFont typeface="Arial" pitchFamily="34" charset="0"/>
              <a:buChar char="•"/>
            </a:pPr>
            <a:r>
              <a:rPr lang="en-GB" altLang="zh-CN" dirty="0">
                <a:solidFill>
                  <a:schemeClr val="tx2"/>
                </a:solidFill>
                <a:ea typeface="SimSun" pitchFamily="2" charset="-122"/>
              </a:rPr>
              <a:t>ECOG PS 0/1</a:t>
            </a:r>
          </a:p>
          <a:p>
            <a:pPr marL="292100" indent="-292100" algn="l" defTabSz="892175" eaLnBrk="0" hangingPunct="0">
              <a:spcAft>
                <a:spcPct val="30000"/>
              </a:spcAft>
              <a:buFont typeface="Wingdings" pitchFamily="2" charset="2"/>
              <a:buNone/>
            </a:pPr>
            <a:r>
              <a:rPr lang="en-GB" altLang="zh-CN" dirty="0">
                <a:solidFill>
                  <a:schemeClr val="tx2"/>
                </a:solidFill>
                <a:ea typeface="SimSun" pitchFamily="2" charset="-122"/>
              </a:rPr>
              <a:t>(n=143)</a:t>
            </a:r>
          </a:p>
        </p:txBody>
      </p:sp>
      <p:sp>
        <p:nvSpPr>
          <p:cNvPr id="47" name="AutoShape 12"/>
          <p:cNvSpPr>
            <a:spLocks noChangeArrowheads="1"/>
          </p:cNvSpPr>
          <p:nvPr/>
        </p:nvSpPr>
        <p:spPr bwMode="auto">
          <a:xfrm>
            <a:off x="4865310" y="3886200"/>
            <a:ext cx="2676910" cy="769937"/>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sz="1600" dirty="0">
                <a:solidFill>
                  <a:schemeClr val="tx2"/>
                </a:solidFill>
                <a:ea typeface="SimSun" pitchFamily="2" charset="-122"/>
              </a:rPr>
              <a:t>Placebo</a:t>
            </a:r>
          </a:p>
          <a:p>
            <a:pPr algn="ctr" defTabSz="892175" eaLnBrk="0" hangingPunct="0"/>
            <a:r>
              <a:rPr lang="en-GB" altLang="zh-CN" sz="1600" dirty="0">
                <a:solidFill>
                  <a:schemeClr val="tx2"/>
                </a:solidFill>
                <a:ea typeface="SimSun" pitchFamily="2" charset="-122"/>
              </a:rPr>
              <a:t>(n=71)</a:t>
            </a:r>
          </a:p>
        </p:txBody>
      </p:sp>
      <p:sp>
        <p:nvSpPr>
          <p:cNvPr id="48" name="AutoShape 8"/>
          <p:cNvSpPr>
            <a:spLocks noChangeArrowheads="1"/>
          </p:cNvSpPr>
          <p:nvPr/>
        </p:nvSpPr>
        <p:spPr bwMode="auto">
          <a:xfrm>
            <a:off x="4865310" y="2278062"/>
            <a:ext cx="2678490" cy="769938"/>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err="1">
                <a:solidFill>
                  <a:schemeClr val="tx2"/>
                </a:solidFill>
                <a:ea typeface="SimSun" pitchFamily="2" charset="-122"/>
              </a:rPr>
              <a:t>Pazopanib</a:t>
            </a:r>
            <a:r>
              <a:rPr lang="en-GB" altLang="zh-CN" sz="1600" dirty="0">
                <a:solidFill>
                  <a:schemeClr val="tx2"/>
                </a:solidFill>
                <a:ea typeface="SimSun" pitchFamily="2" charset="-122"/>
              </a:rPr>
              <a:t> 400 or </a:t>
            </a:r>
            <a:br>
              <a:rPr lang="en-GB" altLang="zh-CN" sz="1600" dirty="0">
                <a:solidFill>
                  <a:schemeClr val="tx2"/>
                </a:solidFill>
                <a:ea typeface="SimSun" pitchFamily="2" charset="-122"/>
              </a:rPr>
            </a:br>
            <a:r>
              <a:rPr lang="en-GB" altLang="zh-CN" sz="1600" dirty="0">
                <a:solidFill>
                  <a:schemeClr val="tx2"/>
                </a:solidFill>
                <a:ea typeface="SimSun" pitchFamily="2" charset="-122"/>
              </a:rPr>
              <a:t>800 mg/</a:t>
            </a:r>
            <a:r>
              <a:rPr lang="en-GB" altLang="zh-CN" sz="1600" dirty="0" err="1">
                <a:solidFill>
                  <a:schemeClr val="tx2"/>
                </a:solidFill>
                <a:ea typeface="SimSun" pitchFamily="2" charset="-122"/>
              </a:rPr>
              <a:t>day</a:t>
            </a:r>
            <a:r>
              <a:rPr lang="en-GB" altLang="zh-CN" sz="1600" baseline="30000" dirty="0" err="1">
                <a:solidFill>
                  <a:schemeClr val="tx2"/>
                </a:solidFill>
                <a:ea typeface="SimSun" pitchFamily="2" charset="-122"/>
              </a:rPr>
              <a:t>a</a:t>
            </a:r>
            <a:endParaRPr lang="en-GB" altLang="zh-CN" sz="1600" baseline="30000" dirty="0">
              <a:solidFill>
                <a:schemeClr val="tx2"/>
              </a:solidFill>
              <a:ea typeface="SimSun" pitchFamily="2" charset="-122"/>
            </a:endParaRPr>
          </a:p>
          <a:p>
            <a:pPr algn="ctr" defTabSz="892175" eaLnBrk="0" hangingPunct="0"/>
            <a:r>
              <a:rPr lang="en-GB" altLang="zh-CN" sz="1600" dirty="0">
                <a:solidFill>
                  <a:schemeClr val="tx2"/>
                </a:solidFill>
                <a:ea typeface="SimSun" pitchFamily="2" charset="-122"/>
              </a:rPr>
              <a:t>(n=72)</a:t>
            </a:r>
          </a:p>
        </p:txBody>
      </p:sp>
      <p:sp>
        <p:nvSpPr>
          <p:cNvPr id="21" name="Text Box 9"/>
          <p:cNvSpPr txBox="1">
            <a:spLocks noChangeArrowheads="1"/>
          </p:cNvSpPr>
          <p:nvPr/>
        </p:nvSpPr>
        <p:spPr bwMode="auto">
          <a:xfrm>
            <a:off x="231775" y="5966936"/>
            <a:ext cx="46335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baseline="30000" dirty="0" err="1"/>
              <a:t>a</a:t>
            </a:r>
            <a:r>
              <a:rPr lang="en-GB" sz="1200" dirty="0" err="1"/>
              <a:t>At</a:t>
            </a:r>
            <a:r>
              <a:rPr lang="en-GB" sz="1200" dirty="0"/>
              <a:t> start of study, patients were randomised to 800 mg/day but this was reduced to 400 mg/day on recommendation by the Internal Displacement Monitoring Centre due to insufficient compliance after interim analysis of first 64 patients </a:t>
            </a:r>
          </a:p>
        </p:txBody>
      </p:sp>
      <p:sp>
        <p:nvSpPr>
          <p:cNvPr id="22" name="TextBox 21"/>
          <p:cNvSpPr txBox="1"/>
          <p:nvPr/>
        </p:nvSpPr>
        <p:spPr>
          <a:xfrm>
            <a:off x="228600" y="1295400"/>
            <a:ext cx="8694738" cy="978729"/>
          </a:xfrm>
          <a:prstGeom prst="rect">
            <a:avLst/>
          </a:prstGeom>
          <a:noFill/>
        </p:spPr>
        <p:txBody>
          <a:bodyPr wrap="square" lIns="0" rtlCol="0">
            <a:spAutoFit/>
          </a:bodyPr>
          <a:lstStyle/>
          <a:p>
            <a:pPr algn="l">
              <a:lnSpc>
                <a:spcPct val="90000"/>
              </a:lnSpc>
            </a:pPr>
            <a:r>
              <a:rPr lang="en-US" sz="1600" dirty="0" err="1"/>
              <a:t>Randomised</a:t>
            </a:r>
            <a:r>
              <a:rPr lang="en-US" sz="1600" dirty="0"/>
              <a:t>, double-blind, non-comparative, Phase II study</a:t>
            </a:r>
          </a:p>
          <a:p>
            <a:pPr algn="l">
              <a:lnSpc>
                <a:spcPct val="90000"/>
              </a:lnSpc>
            </a:pPr>
            <a:endParaRPr lang="en-US" sz="1600" dirty="0"/>
          </a:p>
          <a:p>
            <a:pPr>
              <a:lnSpc>
                <a:spcPct val="90000"/>
              </a:lnSpc>
            </a:pPr>
            <a:r>
              <a:rPr lang="en-US" sz="1600" dirty="0"/>
              <a:t>Objective: </a:t>
            </a:r>
            <a:r>
              <a:rPr lang="en-GB" sz="1600" dirty="0"/>
              <a:t>To evaluate the feasibility and tolerance to adjuvant </a:t>
            </a:r>
            <a:r>
              <a:rPr lang="en-GB" sz="1600" dirty="0" err="1"/>
              <a:t>pazopanib</a:t>
            </a:r>
            <a:r>
              <a:rPr lang="en-GB" sz="1600" dirty="0"/>
              <a:t>, an oral angiogenesis inhibitor, in patients with resected NSCLC</a:t>
            </a:r>
            <a:endParaRPr lang="en-US" sz="1600" dirty="0"/>
          </a:p>
        </p:txBody>
      </p:sp>
      <p:sp>
        <p:nvSpPr>
          <p:cNvPr id="23" name="Text Box 4"/>
          <p:cNvSpPr txBox="1">
            <a:spLocks noChangeArrowheads="1"/>
          </p:cNvSpPr>
          <p:nvPr/>
        </p:nvSpPr>
        <p:spPr bwMode="auto">
          <a:xfrm>
            <a:off x="5200011" y="6474897"/>
            <a:ext cx="37233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t>Besse</a:t>
            </a:r>
            <a:r>
              <a:rPr lang="en-GB" sz="1200" dirty="0"/>
              <a:t> et al. </a:t>
            </a:r>
            <a:r>
              <a:rPr lang="it-IT" sz="1200" dirty="0"/>
              <a:t>Ann Oncol 24, 2013; (suppl; abstr LBA19)</a:t>
            </a:r>
            <a:endParaRPr lang="en-GB" sz="1200" dirty="0"/>
          </a:p>
        </p:txBody>
      </p:sp>
      <p:sp>
        <p:nvSpPr>
          <p:cNvPr id="8" name="Rectangle 7"/>
          <p:cNvSpPr/>
          <p:nvPr/>
        </p:nvSpPr>
        <p:spPr>
          <a:xfrm>
            <a:off x="5326635" y="4648200"/>
            <a:ext cx="1923925" cy="307777"/>
          </a:xfrm>
          <a:prstGeom prst="rect">
            <a:avLst/>
          </a:prstGeom>
        </p:spPr>
        <p:txBody>
          <a:bodyPr wrap="none">
            <a:spAutoFit/>
          </a:bodyPr>
          <a:lstStyle/>
          <a:p>
            <a:r>
              <a:rPr lang="en-GB" sz="1400" dirty="0"/>
              <a:t>6 months of treatment</a:t>
            </a:r>
          </a:p>
        </p:txBody>
      </p:sp>
      <p:sp>
        <p:nvSpPr>
          <p:cNvPr id="29" name="Rectangle 28"/>
          <p:cNvSpPr/>
          <p:nvPr/>
        </p:nvSpPr>
        <p:spPr>
          <a:xfrm>
            <a:off x="3051633" y="4645223"/>
            <a:ext cx="2093843" cy="307777"/>
          </a:xfrm>
          <a:prstGeom prst="rect">
            <a:avLst/>
          </a:prstGeom>
        </p:spPr>
        <p:txBody>
          <a:bodyPr wrap="none">
            <a:spAutoFit/>
          </a:bodyPr>
          <a:lstStyle/>
          <a:p>
            <a:r>
              <a:rPr lang="en-GB" sz="1400" dirty="0"/>
              <a:t>4–8 weeks after surgery</a:t>
            </a:r>
          </a:p>
        </p:txBody>
      </p:sp>
    </p:spTree>
    <p:extLst>
      <p:ext uri="{BB962C8B-B14F-4D97-AF65-F5344CB8AC3E}">
        <p14:creationId xmlns:p14="http://schemas.microsoft.com/office/powerpoint/2010/main" val="114962438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TASKPANEKEY" val="abf41a4d-eb42-4e47-b69a-a05f0f7486a0"/>
  <p:tag name="TPFULLVERSION" val="4.3.2.1178"/>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01FEDCEF7E4841873B7D812C9E3355" ma:contentTypeVersion="4" ma:contentTypeDescription="Create a new document." ma:contentTypeScope="" ma:versionID="69cc71ec2bbc3f30f4911a4c55268caa">
  <xsd:schema xmlns:xsd="http://www.w3.org/2001/XMLSchema" xmlns:xs="http://www.w3.org/2001/XMLSchema" xmlns:p="http://schemas.microsoft.com/office/2006/metadata/properties" xmlns:ns2="33648e8c-5399-4ce0-994e-2f4ddb1c4614" targetNamespace="http://schemas.microsoft.com/office/2006/metadata/properties" ma:root="true" ma:fieldsID="b50a98e7cc50008d03823426908a3fbc" ns2:_="">
    <xsd:import namespace="33648e8c-5399-4ce0-994e-2f4ddb1c4614"/>
    <xsd:element name="properties">
      <xsd:complexType>
        <xsd:sequence>
          <xsd:element name="documentManagement">
            <xsd:complexType>
              <xsd:all>
                <xsd:element ref="ns2:TaxCatchAll" minOccurs="0"/>
                <xsd:element ref="ns2:TaxCatchAllLabel" minOccurs="0"/>
                <xsd:element ref="ns2:EnterpriseDocumentLanguageTaxHTField0" minOccurs="0"/>
                <xsd:element ref="ns2:EnterpriseRecordSeriesCodeTaxHTField0" minOccurs="0"/>
                <xsd:element ref="ns2:EnterpriseSensitivityClassification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48e8c-5399-4ce0-994e-2f4ddb1c4614"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a613486e-5a18-4e17-947a-1c4cfe0984fb}" ma:internalName="TaxCatchAll" ma:showField="CatchAllData" ma:web="ca2d8f07-b5e2-4cf5-b876-05f2f9f7dec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a613486e-5a18-4e17-947a-1c4cfe0984fb}" ma:internalName="TaxCatchAllLabel" ma:readOnly="true" ma:showField="CatchAllDataLabel" ma:web="ca2d8f07-b5e2-4cf5-b876-05f2f9f7decb">
      <xsd:complexType>
        <xsd:complexContent>
          <xsd:extension base="dms:MultiChoiceLookup">
            <xsd:sequence>
              <xsd:element name="Value" type="dms:Lookup" maxOccurs="unbounded" minOccurs="0" nillable="true"/>
            </xsd:sequence>
          </xsd:extension>
        </xsd:complexContent>
      </xsd:complexType>
    </xsd:element>
    <xsd:element name="EnterpriseDocumentLanguageTaxHTField0" ma:index="10" ma:taxonomy="true" ma:internalName="EnterpriseDocumentLanguageTaxHTField0" ma:taxonomyFieldName="EnterpriseDocumentLanguage" ma:displayName="Lilly Document Language" ma:readOnly="false" ma:default="2;#eng|39540796-0396-4e54-afe9-a602f28bbe8f" ma:fieldId="{93e5a5e9-0ea5-4512-9a61-30e562d954b4}" ma:sspId="dc7d05db-9a88-43f7-9979-b3027636d983" ma:termSetId="29d92dd9-4caf-4659-961a-1591fcb1f2f5" ma:anchorId="00000000-0000-0000-0000-000000000000" ma:open="false" ma:isKeyword="false">
      <xsd:complexType>
        <xsd:sequence>
          <xsd:element ref="pc:Terms" minOccurs="0" maxOccurs="1"/>
        </xsd:sequence>
      </xsd:complexType>
    </xsd:element>
    <xsd:element name="EnterpriseRecordSeriesCodeTaxHTField0" ma:index="12" ma:taxonomy="true" ma:internalName="EnterpriseRecordSeriesCodeTaxHTField0" ma:taxonomyFieldName="EnterpriseRecordSeriesCode" ma:displayName="Lilly Record Series Code" ma:readOnly="false" ma:default="1;#ADM130|70dc3311-3e76-421c-abfa-d108df48853c" ma:fieldId="{23eb9118-512f-4e30-ae67-b759512ccd2b}" ma:sspId="dc7d05db-9a88-43f7-9979-b3027636d983" ma:termSetId="596d0819-e4b3-4e25-8f9b-94317537e497" ma:anchorId="00000000-0000-0000-0000-000000000000" ma:open="false" ma:isKeyword="false">
      <xsd:complexType>
        <xsd:sequence>
          <xsd:element ref="pc:Terms" minOccurs="0" maxOccurs="1"/>
        </xsd:sequence>
      </xsd:complexType>
    </xsd:element>
    <xsd:element name="EnterpriseSensitivityClassificationTaxHTField0" ma:index="14" ma:taxonomy="true" ma:internalName="EnterpriseSensitivityClassificationTaxHTField0" ma:taxonomyFieldName="EnterpriseSensitivityClassification" ma:displayName="Lilly Sensitivity Classification" ma:readOnly="false" ma:default="3;#GREEN|ec74153f-63be-46a4-ae5f-1b86c809897d" ma:fieldId="{beb4f0e4-155c-4680-a325-d4697a0b6b89}" ma:sspId="dc7d05db-9a88-43f7-9979-b3027636d983" ma:termSetId="d0f2adb2-a6de-4981-b791-99cbcd8ecd8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c7d05db-9a88-43f7-9979-b3027636d98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33648e8c-5399-4ce0-994e-2f4ddb1c4614">
      <Value>3</Value>
      <Value>2</Value>
      <Value>1</Value>
    </TaxCatchAll>
    <EnterpriseDocumentLanguageTaxHTField0 xmlns="33648e8c-5399-4ce0-994e-2f4ddb1c4614">
      <Terms xmlns="http://schemas.microsoft.com/office/infopath/2007/PartnerControls">
        <TermInfo xmlns="http://schemas.microsoft.com/office/infopath/2007/PartnerControls">
          <TermName xmlns="http://schemas.microsoft.com/office/infopath/2007/PartnerControls">eng</TermName>
          <TermId xmlns="http://schemas.microsoft.com/office/infopath/2007/PartnerControls">39540796-0396-4e54-afe9-a602f28bbe8f</TermId>
        </TermInfo>
      </Terms>
    </EnterpriseDocumentLanguageTaxHTField0>
    <EnterpriseSensitivityClassificationTaxHTField0 xmlns="33648e8c-5399-4ce0-994e-2f4ddb1c4614">
      <Terms xmlns="http://schemas.microsoft.com/office/infopath/2007/PartnerControls">
        <TermInfo xmlns="http://schemas.microsoft.com/office/infopath/2007/PartnerControls">
          <TermName xmlns="http://schemas.microsoft.com/office/infopath/2007/PartnerControls">GREEN</TermName>
          <TermId xmlns="http://schemas.microsoft.com/office/infopath/2007/PartnerControls">ec74153f-63be-46a4-ae5f-1b86c809897d</TermId>
        </TermInfo>
      </Terms>
    </EnterpriseSensitivityClassificationTaxHTField0>
    <EnterpriseRecordSeriesCodeTaxHTField0 xmlns="33648e8c-5399-4ce0-994e-2f4ddb1c4614">
      <Terms xmlns="http://schemas.microsoft.com/office/infopath/2007/PartnerControls">
        <TermInfo xmlns="http://schemas.microsoft.com/office/infopath/2007/PartnerControls">
          <TermName xmlns="http://schemas.microsoft.com/office/infopath/2007/PartnerControls">ADM130</TermName>
          <TermId xmlns="http://schemas.microsoft.com/office/infopath/2007/PartnerControls">70dc3311-3e76-421c-abfa-d108df48853c</TermId>
        </TermInfo>
      </Terms>
    </EnterpriseRecordSeriesCodeTaxHTField0>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96BDAF-1360-40DE-829A-D3BB273C5F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48e8c-5399-4ce0-994e-2f4ddb1c46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2D3109-1CB2-4CE1-A6CB-61060026BB99}">
  <ds:schemaRefs>
    <ds:schemaRef ds:uri="Microsoft.SharePoint.Taxonomy.ContentTypeSync"/>
  </ds:schemaRefs>
</ds:datastoreItem>
</file>

<file path=customXml/itemProps3.xml><?xml version="1.0" encoding="utf-8"?>
<ds:datastoreItem xmlns:ds="http://schemas.openxmlformats.org/officeDocument/2006/customXml" ds:itemID="{40357379-36BC-4097-A46C-9A191FB58572}">
  <ds:schemaRef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33648e8c-5399-4ce0-994e-2f4ddb1c4614"/>
    <ds:schemaRef ds:uri="http://purl.org/dc/elements/1.1/"/>
    <ds:schemaRef ds:uri="http://purl.org/dc/terms/"/>
  </ds:schemaRefs>
</ds:datastoreItem>
</file>

<file path=customXml/itemProps4.xml><?xml version="1.0" encoding="utf-8"?>
<ds:datastoreItem xmlns:ds="http://schemas.openxmlformats.org/officeDocument/2006/customXml" ds:itemID="{E3ED600B-497B-4DF6-AAF8-0AFAEE037F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Urban</Template>
  <TotalTime>6</TotalTime>
  <Words>8926</Words>
  <Application>Microsoft Office PowerPoint</Application>
  <PresentationFormat>全屏显示(4:3)</PresentationFormat>
  <Paragraphs>1290</Paragraphs>
  <Slides>50</Slides>
  <Notes>12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50</vt:i4>
      </vt:variant>
    </vt:vector>
  </HeadingPairs>
  <TitlesOfParts>
    <vt:vector size="55" baseType="lpstr">
      <vt:lpstr>Calibri</vt:lpstr>
      <vt:lpstr>Arial Narrow</vt:lpstr>
      <vt:lpstr>Arial</vt:lpstr>
      <vt:lpstr>Wingdings</vt:lpstr>
      <vt:lpstr>Default Design</vt:lpstr>
      <vt:lpstr>ESMO 2013 </vt:lpstr>
      <vt:lpstr>Letter from Prof Rolf Stahel</vt:lpstr>
      <vt:lpstr>ETOP Medical Oncology Slide Deck Editors 2013</vt:lpstr>
      <vt:lpstr>Table of contents</vt:lpstr>
      <vt:lpstr>Early stage / locally advanced NSCLC and related biomarkers</vt:lpstr>
      <vt:lpstr>2: A phase III study of belagenpumatucel-L therapeutic tumor cell vaccine for non-small cell lung cancer (NSCLC) – Giaccone G et al</vt:lpstr>
      <vt:lpstr>Results: Survival of IIIB/IV patients enrolled  within 12 weeks</vt:lpstr>
      <vt:lpstr>Conclusions</vt:lpstr>
      <vt:lpstr>19: Adjuvant pazopanib or placebo in resected stage I NSCLC patients: Results of the NSCLC adjuvant randomized phase II trial (IFCT0703) from the French collaborative Intergroup – Besse B et al</vt:lpstr>
      <vt:lpstr>Results: Compliance among ITT population</vt:lpstr>
      <vt:lpstr>Conclusions</vt:lpstr>
      <vt:lpstr>20: FLT1 gene variation as a major determinant of recurrence in  stage I-III non-small cell lung cancer – Innocenti F</vt:lpstr>
      <vt:lpstr>Results: Five germline gene variants associated with recurrence-free survival</vt:lpstr>
      <vt:lpstr> 3402: Pemetrexed (PEM) and cisplatin (CIS) with concurrent thoracic radiation after PEM+CIS induction in patients with unresectable locally advanced non-squamous non-small cell lung cancer (NS-NSCLC): primary results of a phase II study – Garrido P et al</vt:lpstr>
      <vt:lpstr>Efficacy: PFS</vt:lpstr>
      <vt:lpstr>Safety: Grade 3/4 toxicities </vt:lpstr>
      <vt:lpstr>3403: Treatment compliance of customized postoperative chemotherapy after NSCLC resection: A toxicity/safety analysis of SCAT (Spanish Customized Adjuvant Therapy) trial – Spanish Lung Cancer Group/GECP – Massuti B et al </vt:lpstr>
      <vt:lpstr>3422: Safe introduction of VATS in the Netherlands: First results of a  nation-wide audit – Ten Berge M et al</vt:lpstr>
      <vt:lpstr>3431: Reliability of small biopsy samples for determining PD-L1 expression in non-small cell lung carcinoma, compared with resected specimens using immunohistological staining – Satoru K et al</vt:lpstr>
      <vt:lpstr>3433: Non-small cell lung cancer in women: Description of early stages from the Spanish World07 database – Artal Cortes A et al </vt:lpstr>
      <vt:lpstr>3436: Local control predicts survival in operable patients receiving stereotactic radiotherapy for early lung cancer: A Japanese-European comparison – Suzuki O et al</vt:lpstr>
      <vt:lpstr>Metastatic nsclc and related biomarkers</vt:lpstr>
      <vt:lpstr>32: Prognostic and predictive role of KRAS mutations in patients with advanced non small cell lung cancer treated with docetaxel or erlotinib as second line treatment in the TAILOR trial – Garassino MC et al </vt:lpstr>
      <vt:lpstr>33: Preliminary results from a Phase I study with AZD9291: An irreversible inhibitor of epidermal growth factor receptor (EGFR) activating and resistance mutations in non-small-cell lung cancer (NSCLC) – Ranson M et al</vt:lpstr>
      <vt:lpstr>Efficacy: Best change from baseline in  target lesions </vt:lpstr>
      <vt:lpstr>Key safety results and conclusions</vt:lpstr>
      <vt:lpstr>44: Safety and efficacy analysis of RO5424802/CH5424802 in anaplastic lymphoma kinase (ALK)-positive non-small cell lung cancer (NSCLC) patients who have failed crizotinib in a dose-finding phase I study (AF-002JG, NCT01588028) – Ou S et al</vt:lpstr>
      <vt:lpstr>3401: Updated results of a first-in-human dose-finding study of the ALK/EGFR inhibitor AP26113 in patients with advanced malignancies – Camidge DR et al</vt:lpstr>
      <vt:lpstr>Safety: Grades ≥3 treatment-emergent AEs</vt:lpstr>
      <vt:lpstr>Efficacy: ALK+ NSCLC anti-tumour activity target lesions (n=34)</vt:lpstr>
      <vt:lpstr>Efficacy: Brain metastases activity</vt:lpstr>
      <vt:lpstr>Conclusions</vt:lpstr>
      <vt:lpstr>3406: Evaluation of protein expression by immunohistochemistry in non-small cell lung cancer (Pharmacogenoscan study) – Toffart AC et al</vt:lpstr>
      <vt:lpstr>Key results and conclusions</vt:lpstr>
      <vt:lpstr>3407: Does KRAS mutation status predict chemoresistance in advanced non-small cell lung cancer (NSCLC)? – Macerelli M et al</vt:lpstr>
      <vt:lpstr>Key results: Treatment activity and  mutational status</vt:lpstr>
      <vt:lpstr>3410: MARQUEE: A randomized, double-blind, placebo-controlled, phase 3 trial of tivantinib (ARQ 197) plus erlotinib versus placebo plus erlotinib in previously treated patients with locally advanced or metastatic, non-squamous, non-small-cell lung cancer (NSCLC) – Scagliotti G et al</vt:lpstr>
      <vt:lpstr>Efficacy: PFS and ORR improved with tivantinib </vt:lpstr>
      <vt:lpstr>Efficacy: PFS and OS in tumours with high MET</vt:lpstr>
      <vt:lpstr>Safety: Grade ≥3 adverse events</vt:lpstr>
      <vt:lpstr>Conclusions</vt:lpstr>
      <vt:lpstr>3413: Clinical experience with crizotinib in patients with advanced ALK+ non-small cell lung cancer (NSCLC) and brain metastases –  Crinò L et al </vt:lpstr>
      <vt:lpstr>Efficacy: Crizotinib anti-tumour activity in patients with or without brain metastases at baseline</vt:lpstr>
      <vt:lpstr>3415: GAIN-(L): Efficacy, safety and biomarker analysis of RG7160 (GA201), a novel dual-acting monoclonal antibody (mAb) designed to enhance antibody-dependent cellular cytotoxicity (ADCC), in combination with 1st line cisplatin and pemetrexed in metastatic non-squamous NSCLC – Paz-Ares L et al</vt:lpstr>
      <vt:lpstr>Key results and conclusions</vt:lpstr>
      <vt:lpstr>3416: Ganetespib in combination with docetaxel versus docetaxel alone in second line adenocarcinoma patients with KRAS mutations and elevated LDH levels – Fennell DA et al </vt:lpstr>
      <vt:lpstr>Interim efficacy: PFS and OS</vt:lpstr>
      <vt:lpstr>Interim efficacy: OS in patients with time since diagnosis of advanced disease of &gt;6 months</vt:lpstr>
      <vt:lpstr>Conclusions</vt:lpstr>
      <vt:lpstr>ESMO 2013 </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lingyu</cp:lastModifiedBy>
  <cp:revision>416</cp:revision>
  <dcterms:created xsi:type="dcterms:W3CDTF">2011-02-23T10:20:57Z</dcterms:created>
  <dcterms:modified xsi:type="dcterms:W3CDTF">2022-03-09T07:35:52Z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0x0101002301FEDCEF7E4841873B7D812C9E3355</vt:lpwstr>
  </property>
  <property fmtid="{D5CDD505-2E9C-101B-9397-08002B2CF9AE}" pid="3" name="EnterpriseDocumentLanguage">
    <vt:lpwstr>2;#eng|39540796-0396-4e54-afe9-a602f28bbe8f</vt:lpwstr>
  </property>
  <property fmtid="{D5CDD505-2E9C-101B-9397-08002B2CF9AE}" pid="4" name="EnterpriseRecordSeriesCode">
    <vt:lpwstr>1;#ADM130|70dc3311-3e76-421c-abfa-d108df48853c</vt:lpwstr>
  </property>
  <property fmtid="{D5CDD505-2E9C-101B-9397-08002B2CF9AE}" pid="5" name="EnterpriseSensitivityClassification">
    <vt:lpwstr>3;#GREEN|ec74153f-63be-46a4-ae5f-1b86c809897d</vt:lpwstr>
  </property>
</Properties>
</file>